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316" r:id="rId3"/>
    <p:sldId id="337" r:id="rId4"/>
    <p:sldId id="295" r:id="rId5"/>
    <p:sldId id="257" r:id="rId6"/>
    <p:sldId id="317" r:id="rId7"/>
    <p:sldId id="258" r:id="rId8"/>
    <p:sldId id="296" r:id="rId9"/>
    <p:sldId id="297" r:id="rId10"/>
    <p:sldId id="298" r:id="rId11"/>
    <p:sldId id="299" r:id="rId12"/>
    <p:sldId id="300" r:id="rId13"/>
    <p:sldId id="302" r:id="rId14"/>
    <p:sldId id="303" r:id="rId15"/>
    <p:sldId id="304" r:id="rId16"/>
    <p:sldId id="305" r:id="rId17"/>
    <p:sldId id="308" r:id="rId18"/>
    <p:sldId id="306" r:id="rId19"/>
    <p:sldId id="307" r:id="rId20"/>
    <p:sldId id="320" r:id="rId21"/>
    <p:sldId id="322" r:id="rId22"/>
    <p:sldId id="323" r:id="rId23"/>
    <p:sldId id="310" r:id="rId24"/>
    <p:sldId id="309" r:id="rId25"/>
    <p:sldId id="311" r:id="rId26"/>
    <p:sldId id="312" r:id="rId27"/>
    <p:sldId id="324" r:id="rId28"/>
    <p:sldId id="341" r:id="rId29"/>
    <p:sldId id="340" r:id="rId30"/>
    <p:sldId id="342" r:id="rId31"/>
    <p:sldId id="343" r:id="rId32"/>
    <p:sldId id="344" r:id="rId33"/>
    <p:sldId id="345" r:id="rId34"/>
    <p:sldId id="346" r:id="rId35"/>
    <p:sldId id="347" r:id="rId36"/>
    <p:sldId id="348" r:id="rId37"/>
    <p:sldId id="329" r:id="rId38"/>
    <p:sldId id="334" r:id="rId39"/>
    <p:sldId id="336" r:id="rId40"/>
    <p:sldId id="330" r:id="rId41"/>
    <p:sldId id="349" r:id="rId42"/>
    <p:sldId id="350" r:id="rId43"/>
    <p:sldId id="351" r:id="rId44"/>
    <p:sldId id="354" r:id="rId45"/>
    <p:sldId id="352" r:id="rId46"/>
    <p:sldId id="353" r:id="rId47"/>
    <p:sldId id="355" r:id="rId48"/>
    <p:sldId id="356" r:id="rId49"/>
    <p:sldId id="357" r:id="rId50"/>
    <p:sldId id="318" r:id="rId51"/>
    <p:sldId id="338" r:id="rId52"/>
    <p:sldId id="294" r:id="rId53"/>
  </p:sldIdLst>
  <p:sldSz cx="18288000" cy="10287000"/>
  <p:notesSz cx="6858000" cy="9144000"/>
  <p:embeddedFontLst>
    <p:embeddedFont>
      <p:font typeface="Noto Sans CJK KR Regular" panose="020B0600000101010101" charset="-127"/>
      <p:regular r:id="rId55"/>
    </p:embeddedFont>
    <p:embeddedFont>
      <p:font typeface="Noto Sans KR Medium" panose="020B0200000000000000" pitchFamily="50" charset="-127"/>
      <p:regular r:id="rId56"/>
    </p:embeddedFont>
    <p:embeddedFont>
      <p:font typeface="Pretendard Regular" panose="020B0600000101010101" charset="0"/>
      <p:regular r:id="rId57"/>
      <p:bold r:id="rId58"/>
      <p:italic r:id="rId59"/>
      <p:bold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86CB"/>
    <a:srgbClr val="D7E4BD"/>
    <a:srgbClr val="4A7E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6327" autoAdjust="0"/>
  </p:normalViewPr>
  <p:slideViewPr>
    <p:cSldViewPr>
      <p:cViewPr varScale="1">
        <p:scale>
          <a:sx n="74" d="100"/>
          <a:sy n="74" d="100"/>
        </p:scale>
        <p:origin x="3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B5B9BA-6A96-8343-A12B-A21DB1BE4D1B}" type="datetimeFigureOut">
              <a:rPr kumimoji="1" lang="ko-Kore-KR" altLang="en-US" smtClean="0"/>
              <a:t>10/29/2025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D973C-832F-9849-854E-586F4CB931F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614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D973C-832F-9849-854E-586F4CB931F3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7511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3D973C-832F-9849-854E-586F4CB931F3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9360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3.png"/><Relationship Id="rId10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2.png"/><Relationship Id="rId7" Type="http://schemas.openxmlformats.org/officeDocument/2006/relationships/image" Target="../media/image1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2.png"/><Relationship Id="rId7" Type="http://schemas.openxmlformats.org/officeDocument/2006/relationships/image" Target="../media/image20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2.png"/><Relationship Id="rId7" Type="http://schemas.openxmlformats.org/officeDocument/2006/relationships/image" Target="../media/image2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41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jpeg"/><Relationship Id="rId12" Type="http://schemas.openxmlformats.org/officeDocument/2006/relationships/image" Target="../media/image5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.png"/><Relationship Id="rId5" Type="http://schemas.openxmlformats.org/officeDocument/2006/relationships/image" Target="../media/image48.png"/><Relationship Id="rId10" Type="http://schemas.openxmlformats.org/officeDocument/2006/relationships/image" Target="../media/image3.png"/><Relationship Id="rId4" Type="http://schemas.openxmlformats.org/officeDocument/2006/relationships/image" Target="../media/image47.png"/><Relationship Id="rId9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954000" y="6819900"/>
            <a:ext cx="6299200" cy="167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1100"/>
              </a:lnSpc>
            </a:pPr>
            <a:r>
              <a:rPr lang="ko-KR" altLang="en-US" sz="2400" dirty="0">
                <a:latin typeface="Noto Sans CJK KR Regular"/>
                <a:ea typeface="Noto Sans CJK KR Regular"/>
              </a:rPr>
              <a:t>지도 교수님</a:t>
            </a:r>
            <a:r>
              <a:rPr lang="en-US" altLang="ko-KR" sz="2400" dirty="0">
                <a:latin typeface="Noto Sans CJK KR Regular"/>
                <a:ea typeface="Noto Sans CJK KR Regular"/>
              </a:rPr>
              <a:t>: </a:t>
            </a:r>
            <a:r>
              <a:rPr lang="ko-KR" altLang="en-US" sz="2400" dirty="0">
                <a:latin typeface="Noto Sans CJK KR Regular"/>
                <a:ea typeface="Noto Sans CJK KR Regular"/>
              </a:rPr>
              <a:t>이현빈 교수님</a:t>
            </a:r>
          </a:p>
          <a:p>
            <a:pPr lvl="0" algn="ctr">
              <a:lnSpc>
                <a:spcPct val="141100"/>
              </a:lnSpc>
            </a:pPr>
            <a:endParaRPr lang="ko-KR" altLang="en-US" sz="2400" dirty="0">
              <a:latin typeface="Noto Sans CJK KR Regular"/>
              <a:ea typeface="Noto Sans CJK KR Regular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sz="2400" dirty="0">
                <a:latin typeface="Noto Sans CJK KR Regular"/>
                <a:ea typeface="Noto Sans CJK KR Regular"/>
              </a:rPr>
              <a:t>팀   원</a:t>
            </a:r>
            <a:r>
              <a:rPr lang="en-US" altLang="ko-KR" sz="2400" dirty="0">
                <a:latin typeface="Noto Sans CJK KR Regular"/>
                <a:ea typeface="Noto Sans CJK KR Regular"/>
              </a:rPr>
              <a:t>: 20202066  </a:t>
            </a:r>
            <a:r>
              <a:rPr lang="ko-KR" altLang="en-US" sz="2400" dirty="0" err="1">
                <a:latin typeface="Noto Sans CJK KR Regular"/>
                <a:ea typeface="Noto Sans CJK KR Regular"/>
              </a:rPr>
              <a:t>안다은</a:t>
            </a:r>
            <a:endParaRPr lang="ko-KR" altLang="en-US" sz="2400" dirty="0">
              <a:latin typeface="Noto Sans CJK KR Regular"/>
              <a:ea typeface="Noto Sans CJK KR Regular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sz="2400" dirty="0">
                <a:latin typeface="Noto Sans CJK KR Regular"/>
                <a:ea typeface="Noto Sans CJK KR Regular"/>
              </a:rPr>
              <a:t>             </a:t>
            </a:r>
            <a:r>
              <a:rPr lang="en-US" altLang="ko-KR" sz="2400" dirty="0">
                <a:latin typeface="Noto Sans CJK KR Regular"/>
                <a:ea typeface="Noto Sans CJK KR Regular"/>
              </a:rPr>
              <a:t>20201737  </a:t>
            </a:r>
            <a:r>
              <a:rPr lang="ko-KR" altLang="en-US" sz="2400" dirty="0" err="1">
                <a:latin typeface="Noto Sans CJK KR Regular"/>
                <a:ea typeface="Noto Sans CJK KR Regular"/>
              </a:rPr>
              <a:t>백민우</a:t>
            </a:r>
            <a:endParaRPr lang="ko-KR" altLang="en-US" sz="2400" dirty="0">
              <a:latin typeface="Noto Sans CJK KR Regular"/>
              <a:ea typeface="Noto Sans CJK KR Regular"/>
            </a:endParaRPr>
          </a:p>
          <a:p>
            <a:pPr lvl="0" algn="ctr">
              <a:lnSpc>
                <a:spcPct val="141100"/>
              </a:lnSpc>
            </a:pPr>
            <a:r>
              <a:rPr lang="ko-KR" altLang="en-US" sz="2400" dirty="0">
                <a:latin typeface="Noto Sans CJK KR Regular"/>
                <a:ea typeface="Noto Sans CJK KR Regular"/>
              </a:rPr>
              <a:t>             </a:t>
            </a:r>
            <a:r>
              <a:rPr lang="en-US" altLang="ko-KR" sz="2400" dirty="0">
                <a:latin typeface="Noto Sans CJK KR Regular"/>
                <a:ea typeface="Noto Sans CJK KR Regular"/>
              </a:rPr>
              <a:t>20222008 </a:t>
            </a:r>
            <a:r>
              <a:rPr lang="ko-KR" altLang="en-US" sz="2400" dirty="0">
                <a:latin typeface="Noto Sans CJK KR Regular"/>
                <a:ea typeface="Noto Sans CJK KR Regular"/>
              </a:rPr>
              <a:t>조민서</a:t>
            </a:r>
          </a:p>
          <a:p>
            <a:pPr lvl="0" algn="ctr">
              <a:lnSpc>
                <a:spcPct val="141100"/>
              </a:lnSpc>
            </a:pPr>
            <a:r>
              <a:rPr lang="ko-KR" altLang="en-US" sz="2400" dirty="0">
                <a:latin typeface="Noto Sans CJK KR Regular"/>
                <a:ea typeface="Noto Sans CJK KR Regular"/>
              </a:rPr>
              <a:t>             </a:t>
            </a:r>
            <a:r>
              <a:rPr lang="en-US" altLang="ko-KR" sz="2400" dirty="0">
                <a:latin typeface="Noto Sans CJK KR Regular"/>
                <a:ea typeface="Noto Sans CJK KR Regular"/>
              </a:rPr>
              <a:t>20222278 </a:t>
            </a:r>
            <a:r>
              <a:rPr lang="ko-KR" altLang="en-US" sz="2400" dirty="0">
                <a:latin typeface="Noto Sans CJK KR Regular"/>
                <a:ea typeface="Noto Sans CJK KR Regular"/>
              </a:rPr>
              <a:t>박동현</a:t>
            </a:r>
          </a:p>
          <a:p>
            <a:pPr lvl="0" algn="ctr">
              <a:lnSpc>
                <a:spcPct val="141100"/>
              </a:lnSpc>
            </a:pPr>
            <a:endParaRPr lang="ko-KR" altLang="en-US" sz="2400" dirty="0">
              <a:latin typeface="Noto Sans CJK KR Regular"/>
              <a:ea typeface="Noto Sans CJK KR Regular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06650" y="2878221"/>
            <a:ext cx="13462000" cy="2235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50000"/>
              </a:lnSpc>
            </a:pPr>
            <a:endParaRPr lang="ko-KR" sz="4000" b="0" i="0" u="none" strike="noStrike" spc="-700" dirty="0">
              <a:solidFill>
                <a:srgbClr val="272424"/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67B784-0973-D731-9F68-24ADC1F90901}"/>
              </a:ext>
            </a:extLst>
          </p:cNvPr>
          <p:cNvSpPr txBox="1"/>
          <p:nvPr/>
        </p:nvSpPr>
        <p:spPr>
          <a:xfrm>
            <a:off x="3200400" y="3505200"/>
            <a:ext cx="11874500" cy="2453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5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딥러닝 기반 딸기 숙성도 분류 및 </a:t>
            </a:r>
            <a:endParaRPr kumimoji="1" lang="en-US" altLang="ko-KR" sz="5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54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로봇팔을</a:t>
            </a:r>
            <a:r>
              <a:rPr kumimoji="1" lang="ko-KR" altLang="en-US" sz="54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활용한 수확 자동화</a:t>
            </a:r>
            <a:endParaRPr kumimoji="1" lang="en-US" altLang="ko-KR" sz="54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219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2070865" y="4829441"/>
            <a:ext cx="5121077" cy="72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ore-KR" sz="24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Mean </a:t>
            </a:r>
            <a:r>
              <a:rPr lang="en" altLang="ko-Kore-KR" sz="2400" dirty="0" err="1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IoU</a:t>
            </a:r>
            <a:r>
              <a:rPr lang="en" altLang="ko-Kore-KR" sz="24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0.9436</a:t>
            </a:r>
            <a:endParaRPr lang="en-US" altLang="ko-KR" sz="2400" u="none" strike="noStrike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2070865" y="3810000"/>
            <a:ext cx="4038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ea typeface="Noto Sans KR Medium" panose="020B0200000000000000" pitchFamily="50" charset="-127"/>
              </a:rPr>
              <a:t>테스트 결과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8DDF30F-401A-F0DA-92DD-0F6624C45FEB}"/>
              </a:ext>
            </a:extLst>
          </p:cNvPr>
          <p:cNvGrpSpPr/>
          <p:nvPr/>
        </p:nvGrpSpPr>
        <p:grpSpPr>
          <a:xfrm>
            <a:off x="9498833" y="2705100"/>
            <a:ext cx="6579367" cy="5753868"/>
            <a:chOff x="9117833" y="3428232"/>
            <a:chExt cx="5436367" cy="508076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9D7CBB0-3874-9B59-6400-86A49BF8F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17833" y="3428233"/>
              <a:ext cx="2388367" cy="23883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A9F3E69-2531-A788-672E-6B024FC18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165833" y="3428232"/>
              <a:ext cx="2388367" cy="238836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D8E9E5E-063F-7F41-9930-385A30E07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17834" y="6120634"/>
              <a:ext cx="2388366" cy="2388366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964663F-87BF-8DDB-03A8-C650D90CF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165833" y="6120634"/>
              <a:ext cx="2388367" cy="2388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340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686300"/>
            <a:ext cx="5121077" cy="3082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Morphological Opening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Distance Transform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Thresholding</a:t>
            </a:r>
            <a:endParaRPr lang="en-US" altLang="ko-KR" sz="2000" u="none" strike="noStrike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Connected Components</a:t>
            </a:r>
            <a:endParaRPr lang="en-US" altLang="ko-KR" sz="2000" u="none" strike="noStrike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Watershed</a:t>
            </a:r>
            <a:endParaRPr lang="en-US" altLang="ko-KR" sz="2000" u="none" strike="noStrike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각 딸기 별 </a:t>
            </a:r>
            <a:r>
              <a:rPr lang="en-US" altLang="ko-KR" sz="2800" u="none" strike="noStrike" dirty="0">
                <a:ea typeface="Noto Sans KR Medium" panose="020B0200000000000000" pitchFamily="50" charset="-127"/>
              </a:rPr>
              <a:t>Mask </a:t>
            </a:r>
            <a:r>
              <a:rPr lang="ko-KR" altLang="en-US" sz="2800" u="none" strike="noStrike" dirty="0">
                <a:ea typeface="Noto Sans KR Medium" panose="020B0200000000000000" pitchFamily="50" charset="-127"/>
              </a:rPr>
              <a:t>분리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4B22FF-AC91-06CD-4FCF-B9222279794B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4231B98B-A00C-9F0C-8CD1-FDBB99E60C62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C1F3C4FB-E2AC-B45D-1D22-D97A9A50C9AD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cxnSp>
              <p:nvCxnSpPr>
                <p:cNvPr id="75" name="Google Shape;109;p14">
                  <a:extLst>
                    <a:ext uri="{FF2B5EF4-FFF2-40B4-BE49-F238E27FC236}">
                      <a16:creationId xmlns:a16="http://schemas.microsoft.com/office/drawing/2014/main" id="{3028EB75-36F0-C0C0-B738-20F0B4566D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68BB319D-F52D-02B8-1076-E6926D07BB4C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96" name="모서리가 둥근 직사각형 95">
                    <a:extLst>
                      <a:ext uri="{FF2B5EF4-FFF2-40B4-BE49-F238E27FC236}">
                        <a16:creationId xmlns:a16="http://schemas.microsoft.com/office/drawing/2014/main" id="{E8CFF10C-9663-2A08-3717-5912DF89A735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49810B6D-EF94-5023-B77B-6CF562089D65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B5CF3137-588F-02EA-2879-A4BA76E3F235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56F44C3-5EED-3F41-8175-EEEA04A9F881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dirty="0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79" name="Google Shape;109;p14">
                  <a:extLst>
                    <a:ext uri="{FF2B5EF4-FFF2-40B4-BE49-F238E27FC236}">
                      <a16:creationId xmlns:a16="http://schemas.microsoft.com/office/drawing/2014/main" id="{0E01EA8B-3D13-3CF4-DE39-E39E45123A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89EBB330-83BA-2126-1736-5475BD709025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788CFC9C-FCE4-A556-04BE-D1D5C188782E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BCA0DCC8-1806-93C7-0BF1-4EF4433F42DA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dirty="0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1" name="Google Shape;109;p14">
                  <a:extLst>
                    <a:ext uri="{FF2B5EF4-FFF2-40B4-BE49-F238E27FC236}">
                      <a16:creationId xmlns:a16="http://schemas.microsoft.com/office/drawing/2014/main" id="{20306564-DB44-CA89-8B47-29471EE8FA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139054B6-7088-A5A4-C774-07407DB7BD06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7A0F029-2807-F23F-7713-F16BE22C4145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84" name="Google Shape;109;p14">
                  <a:extLst>
                    <a:ext uri="{FF2B5EF4-FFF2-40B4-BE49-F238E27FC236}">
                      <a16:creationId xmlns:a16="http://schemas.microsoft.com/office/drawing/2014/main" id="{BBA19CD6-70C4-0ED7-50B8-4EE979F700F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EA804380-66CA-CD72-E624-BE412B732DF9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E0661AA4-0DE3-C725-49F8-0F79F7D8B8CB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271DC23-5DE9-32DC-CE44-9AF6AC95D729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6" name="Google Shape;109;p14">
                  <a:extLst>
                    <a:ext uri="{FF2B5EF4-FFF2-40B4-BE49-F238E27FC236}">
                      <a16:creationId xmlns:a16="http://schemas.microsoft.com/office/drawing/2014/main" id="{3D74FAA8-FA6B-1507-078B-A37A540A7E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2E44D2A7-56F3-67A5-2494-05B8A92C5A57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1B4BD143-7D5F-3BEA-5C2C-C1F399A31BF8}"/>
                  </a:ext>
                </a:extLst>
              </p:cNvPr>
              <p:cNvGrpSpPr/>
              <p:nvPr/>
            </p:nvGrpSpPr>
            <p:grpSpPr>
              <a:xfrm>
                <a:off x="13642844" y="3127141"/>
                <a:ext cx="3576770" cy="1766832"/>
                <a:chOff x="13639800" y="3127141"/>
                <a:chExt cx="3576770" cy="1766832"/>
              </a:xfrm>
              <a:noFill/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0011FC57-6671-8498-70AF-27A679D54C73}"/>
                    </a:ext>
                  </a:extLst>
                </p:cNvPr>
                <p:cNvSpPr/>
                <p:nvPr/>
              </p:nvSpPr>
              <p:spPr>
                <a:xfrm>
                  <a:off x="13639800" y="3127141"/>
                  <a:ext cx="3576770" cy="751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C372B35E-2E11-CF5B-AA36-E3EFFD2760ED}"/>
                    </a:ext>
                  </a:extLst>
                </p:cNvPr>
                <p:cNvSpPr txBox="1"/>
                <p:nvPr/>
              </p:nvSpPr>
              <p:spPr>
                <a:xfrm>
                  <a:off x="14879833" y="4524641"/>
                  <a:ext cx="109670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각도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추정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6" name="꺾인 연결선[E] 15">
                <a:extLst>
                  <a:ext uri="{FF2B5EF4-FFF2-40B4-BE49-F238E27FC236}">
                    <a16:creationId xmlns:a16="http://schemas.microsoft.com/office/drawing/2014/main" id="{6690D006-744D-4C0B-6C66-C081FC9CEEBF}"/>
                  </a:ext>
                </a:extLst>
              </p:cNvPr>
              <p:cNvCxnSpPr>
                <a:cxnSpLocks/>
                <a:stCxn id="87" idx="3"/>
                <a:endCxn id="73" idx="1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oogle Shape;109;p14">
                <a:extLst>
                  <a:ext uri="{FF2B5EF4-FFF2-40B4-BE49-F238E27FC236}">
                    <a16:creationId xmlns:a16="http://schemas.microsoft.com/office/drawing/2014/main" id="{D7F85C53-7804-B040-D774-654741471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692CA523-1A5F-D827-F777-EDEE50E38B49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9C872538-FAAB-9894-D6BA-ABE90CAE732C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6DA70DC-71A6-E423-56FE-0C58D2D45A02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1" name="Google Shape;109;p14">
                <a:extLst>
                  <a:ext uri="{FF2B5EF4-FFF2-40B4-BE49-F238E27FC236}">
                    <a16:creationId xmlns:a16="http://schemas.microsoft.com/office/drawing/2014/main" id="{BB457254-E1F6-74BE-A9BA-69043EFE17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BDD0176-2013-E55B-2DCA-96E718604A92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89D1D329-4D67-C227-28C2-018FFDA97451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EC81D477-61E3-D5D5-06B9-873DF454A0E1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3" name="Google Shape;109;p14">
                <a:extLst>
                  <a:ext uri="{FF2B5EF4-FFF2-40B4-BE49-F238E27FC236}">
                    <a16:creationId xmlns:a16="http://schemas.microsoft.com/office/drawing/2014/main" id="{9213CCC6-8022-BE20-7916-4347C9E70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411DE2C-5BE3-72BB-4D27-BF45D16AC14F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F7E6563-55E0-930C-608F-CF112A724467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3EBE837-D639-E0AA-7BA4-5D489801FA07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5" name="Google Shape;109;p14">
                <a:extLst>
                  <a:ext uri="{FF2B5EF4-FFF2-40B4-BE49-F238E27FC236}">
                    <a16:creationId xmlns:a16="http://schemas.microsoft.com/office/drawing/2014/main" id="{A055669E-CCE1-D60A-13ED-4786A731CA90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4F234CD3-57FC-4021-429A-6FB63A6723D5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74463BE3-1D82-4E86-8D4C-2CCA51AC5905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616EC0DB-180A-C86A-0960-1E4F5D06B676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C280A44-1325-0706-697F-C5B1A6568F19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593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A2536A-E4AB-91A3-F1ED-679309442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00" y="3009900"/>
            <a:ext cx="7772400" cy="58293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2C1C22-68DA-B897-1769-1AF4A5B752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3100" y="3009900"/>
            <a:ext cx="7772400" cy="5829300"/>
          </a:xfrm>
          <a:prstGeom prst="rect">
            <a:avLst/>
          </a:prstGeom>
        </p:spPr>
      </p:pic>
      <p:sp>
        <p:nvSpPr>
          <p:cNvPr id="14" name="화살표: 오른쪽 8">
            <a:extLst>
              <a:ext uri="{FF2B5EF4-FFF2-40B4-BE49-F238E27FC236}">
                <a16:creationId xmlns:a16="http://schemas.microsoft.com/office/drawing/2014/main" id="{E1F3A7A9-1FF8-9C7A-5837-CC7435D3AA79}"/>
              </a:ext>
            </a:extLst>
          </p:cNvPr>
          <p:cNvSpPr/>
          <p:nvPr/>
        </p:nvSpPr>
        <p:spPr>
          <a:xfrm>
            <a:off x="8760819" y="5711036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21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398631"/>
            <a:ext cx="5121077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숙성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미숙성 분류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숙성도 분류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DE1291-1807-2093-F6DD-758155E1B1ED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FA704CB0-CEB4-E687-78A5-3BB10BC257B6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0B5E12D-778C-A260-582C-61C54047D5CC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4D799BF6-EB27-62E3-8BAC-0845BB01275E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cxnSp>
              <p:nvCxnSpPr>
                <p:cNvPr id="75" name="Google Shape;109;p14">
                  <a:extLst>
                    <a:ext uri="{FF2B5EF4-FFF2-40B4-BE49-F238E27FC236}">
                      <a16:creationId xmlns:a16="http://schemas.microsoft.com/office/drawing/2014/main" id="{8929A44C-4CA4-7623-2E42-7523322D66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21400C7E-7871-0DF8-39DA-D33772BBE43F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96" name="모서리가 둥근 직사각형 95">
                    <a:extLst>
                      <a:ext uri="{FF2B5EF4-FFF2-40B4-BE49-F238E27FC236}">
                        <a16:creationId xmlns:a16="http://schemas.microsoft.com/office/drawing/2014/main" id="{B176245A-5D9B-71DD-E1BD-406C1FEB8555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BECB8B44-4E48-9186-E6BF-6912E2E26AC6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D9C2572E-17F5-6A97-DA08-E1CB17E26590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BEC228E-5392-F734-3CFD-7B39520F801A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dirty="0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79" name="Google Shape;109;p14">
                  <a:extLst>
                    <a:ext uri="{FF2B5EF4-FFF2-40B4-BE49-F238E27FC236}">
                      <a16:creationId xmlns:a16="http://schemas.microsoft.com/office/drawing/2014/main" id="{B9512D4B-FE85-83F4-80CB-B89AC861ED5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E3FC612B-61B9-C784-27BB-B103DA9424E3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A35D754F-F4C6-326C-0C77-239119F6D5F8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8FBF0838-B1D0-BD1E-704D-4B007AE78387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dirty="0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1" name="Google Shape;109;p14">
                  <a:extLst>
                    <a:ext uri="{FF2B5EF4-FFF2-40B4-BE49-F238E27FC236}">
                      <a16:creationId xmlns:a16="http://schemas.microsoft.com/office/drawing/2014/main" id="{E24F2833-E243-3062-9ED5-2FA935E43B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E34B3142-A0B0-E1C2-A1A4-7744E50BDFAD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89D1F741-60E7-E7AD-A32A-2EFA9D7E9236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84" name="Google Shape;109;p14">
                  <a:extLst>
                    <a:ext uri="{FF2B5EF4-FFF2-40B4-BE49-F238E27FC236}">
                      <a16:creationId xmlns:a16="http://schemas.microsoft.com/office/drawing/2014/main" id="{775B6F71-3205-6201-F53B-6E5E840D7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908C644D-C61E-9D4F-D57E-AB9E0E82C4E2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69571084-4339-C685-1B0A-E764536AF036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1EB92806-4FDD-EC34-F233-1C62262C13B1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6" name="Google Shape;109;p14">
                  <a:extLst>
                    <a:ext uri="{FF2B5EF4-FFF2-40B4-BE49-F238E27FC236}">
                      <a16:creationId xmlns:a16="http://schemas.microsoft.com/office/drawing/2014/main" id="{D011769F-4019-E645-8670-3659C07E12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48F4CA3F-4953-38EC-7FEF-8396B65666C3}"/>
                  </a:ext>
                </a:extLst>
              </p:cNvPr>
              <p:cNvGrpSpPr/>
              <p:nvPr/>
            </p:nvGrpSpPr>
            <p:grpSpPr>
              <a:xfrm>
                <a:off x="13642844" y="3127141"/>
                <a:ext cx="3576770" cy="1766832"/>
                <a:chOff x="13639800" y="3127141"/>
                <a:chExt cx="3576770" cy="1766832"/>
              </a:xfrm>
              <a:noFill/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C6F040A1-1D65-8524-7254-5DEADB78C01E}"/>
                    </a:ext>
                  </a:extLst>
                </p:cNvPr>
                <p:cNvSpPr/>
                <p:nvPr/>
              </p:nvSpPr>
              <p:spPr>
                <a:xfrm>
                  <a:off x="13639800" y="3127141"/>
                  <a:ext cx="3576770" cy="751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B3C7334-0DE7-6511-DE20-AA2EC43219E5}"/>
                    </a:ext>
                  </a:extLst>
                </p:cNvPr>
                <p:cNvSpPr txBox="1"/>
                <p:nvPr/>
              </p:nvSpPr>
              <p:spPr>
                <a:xfrm>
                  <a:off x="14879833" y="4524641"/>
                  <a:ext cx="109670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각도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추정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6" name="꺾인 연결선[E] 15">
                <a:extLst>
                  <a:ext uri="{FF2B5EF4-FFF2-40B4-BE49-F238E27FC236}">
                    <a16:creationId xmlns:a16="http://schemas.microsoft.com/office/drawing/2014/main" id="{F55D3583-5CC7-F3B6-2C0F-60346A57CBBD}"/>
                  </a:ext>
                </a:extLst>
              </p:cNvPr>
              <p:cNvCxnSpPr>
                <a:cxnSpLocks/>
                <a:stCxn id="87" idx="3"/>
                <a:endCxn id="73" idx="1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oogle Shape;109;p14">
                <a:extLst>
                  <a:ext uri="{FF2B5EF4-FFF2-40B4-BE49-F238E27FC236}">
                    <a16:creationId xmlns:a16="http://schemas.microsoft.com/office/drawing/2014/main" id="{7F4095BD-289E-7230-DEBF-798257281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2B5AC7D8-C20C-FDED-5F5D-9520868E5848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8950F048-89AF-DE87-4E7A-0EA7039504A5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30E97739-ED68-149C-B61D-6EBB67F1088D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1" name="Google Shape;109;p14">
                <a:extLst>
                  <a:ext uri="{FF2B5EF4-FFF2-40B4-BE49-F238E27FC236}">
                    <a16:creationId xmlns:a16="http://schemas.microsoft.com/office/drawing/2014/main" id="{8C4E25B7-6027-7092-1EEA-48C1332692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6A59111-B87C-5836-8A8C-615CE9D8246B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92BE5528-6876-B9AC-15A3-50E97A905A41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9F61F89-F846-D6F9-1BF3-967D37B60D5D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3" name="Google Shape;109;p14">
                <a:extLst>
                  <a:ext uri="{FF2B5EF4-FFF2-40B4-BE49-F238E27FC236}">
                    <a16:creationId xmlns:a16="http://schemas.microsoft.com/office/drawing/2014/main" id="{469FA1C4-697A-B7CB-B542-FF8FCA8053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C856592-E788-FB2A-75BA-83095BA98E7D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BD7BCE25-5E1A-4420-84AD-715F8B1C37F9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892554F8-9EF4-D90E-D58B-31457A320C7A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5" name="Google Shape;109;p14">
                <a:extLst>
                  <a:ext uri="{FF2B5EF4-FFF2-40B4-BE49-F238E27FC236}">
                    <a16:creationId xmlns:a16="http://schemas.microsoft.com/office/drawing/2014/main" id="{F2F25A0F-3944-E0E2-8318-A130232FA41D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F6E67541-E548-1E35-3579-7D89D7ADFACA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233C0D08-9FDF-7774-4A2A-2D900340FA0D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B45C1F5-2E85-28FA-F0F8-7527FB423192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DBA0EA-273C-7705-50A3-B6941973A2D8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151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19" y="30861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842265" y="4510625"/>
            <a:ext cx="5121077" cy="29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RGB -&gt; HSV</a:t>
            </a:r>
            <a:r>
              <a:rPr lang="ko-KR" altLang="en-US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변환</a:t>
            </a:r>
            <a:endParaRPr lang="en-US" altLang="ko-KR" sz="2400" u="none" strike="noStrike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유효 픽셀 필터링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(V, S)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H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값을 이용해 빨간색 영역 추출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빨간 픽셀 비율 계산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842265" y="37338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숙성도 분류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F9F957-0C2B-B700-56B5-3AF860C856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91600" y="2476500"/>
            <a:ext cx="77724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106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1A3C5F5-C981-6544-8F66-B89717D879F2}"/>
              </a:ext>
            </a:extLst>
          </p:cNvPr>
          <p:cNvSpPr/>
          <p:nvPr/>
        </p:nvSpPr>
        <p:spPr>
          <a:xfrm>
            <a:off x="13719044" y="3431941"/>
            <a:ext cx="3576770" cy="751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54" y="3162300"/>
            <a:ext cx="6341781" cy="558958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533900"/>
            <a:ext cx="5121077" cy="146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Bbox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 </a:t>
            </a:r>
            <a:r>
              <a:rPr lang="ko-KR" altLang="en-US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겹쳐져있는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딸기 선택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겹친 딸기들의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Depth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값을 비교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ea typeface="Noto Sans KR Medium" panose="020B0200000000000000" pitchFamily="50" charset="-127"/>
              </a:rPr>
              <a:t>가려진</a:t>
            </a:r>
            <a:r>
              <a:rPr lang="ko-KR" altLang="en-US" sz="2800" u="none" strike="noStrike" dirty="0">
                <a:ea typeface="Noto Sans KR Medium" panose="020B0200000000000000" pitchFamily="50" charset="-127"/>
              </a:rPr>
              <a:t> 딸기 구분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3E7089-F223-D05B-0759-F2B8537F4923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EA480F2-20FB-9297-56EF-5EC06F0427D6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67AC3D9-45A2-439F-4EBA-CABE7F352C15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cxnSp>
              <p:nvCxnSpPr>
                <p:cNvPr id="75" name="Google Shape;109;p14">
                  <a:extLst>
                    <a:ext uri="{FF2B5EF4-FFF2-40B4-BE49-F238E27FC236}">
                      <a16:creationId xmlns:a16="http://schemas.microsoft.com/office/drawing/2014/main" id="{E02DE371-F9A3-9FEC-B8F4-996BCDDB4F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78615E7D-85CD-F59A-6D67-92FC26667D21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96" name="모서리가 둥근 직사각형 95">
                    <a:extLst>
                      <a:ext uri="{FF2B5EF4-FFF2-40B4-BE49-F238E27FC236}">
                        <a16:creationId xmlns:a16="http://schemas.microsoft.com/office/drawing/2014/main" id="{A137305F-B523-38D2-CB35-F6AF8B21AC9D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D6AEC84D-1A60-A527-E7AB-3C67B061274D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8553CCD4-B09C-8452-A5DE-A5989AB37E3B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0AC2FFFD-6F83-DAB5-9FBA-83628641DB0F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dirty="0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79" name="Google Shape;109;p14">
                  <a:extLst>
                    <a:ext uri="{FF2B5EF4-FFF2-40B4-BE49-F238E27FC236}">
                      <a16:creationId xmlns:a16="http://schemas.microsoft.com/office/drawing/2014/main" id="{A2FB5510-8E72-A5EC-21B3-5B199DEDF5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85C12B92-B7E1-406D-A9FF-8B29E2E44E15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A1796452-1059-9627-3DEB-7BC1D3B1B2F8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70D6AA81-108A-051C-7D43-FE95FD732FC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dirty="0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1" name="Google Shape;109;p14">
                  <a:extLst>
                    <a:ext uri="{FF2B5EF4-FFF2-40B4-BE49-F238E27FC236}">
                      <a16:creationId xmlns:a16="http://schemas.microsoft.com/office/drawing/2014/main" id="{2BF5BCC7-954F-D8AB-F423-569EB962F2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3A9D7708-3F52-CBA8-1B0D-D8E12A0D16E0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9721D840-B087-1BE0-97B6-F64622C06B1E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84" name="Google Shape;109;p14">
                  <a:extLst>
                    <a:ext uri="{FF2B5EF4-FFF2-40B4-BE49-F238E27FC236}">
                      <a16:creationId xmlns:a16="http://schemas.microsoft.com/office/drawing/2014/main" id="{03C9A5C1-2E64-8673-4095-0094E434EF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683627CC-9EE0-4863-668A-46ECA05627A9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7540468E-9DC1-36D7-A416-A1DA8B6F5953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A0847F2C-3E4B-E481-618F-1748EEE446C6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6" name="Google Shape;109;p14">
                  <a:extLst>
                    <a:ext uri="{FF2B5EF4-FFF2-40B4-BE49-F238E27FC236}">
                      <a16:creationId xmlns:a16="http://schemas.microsoft.com/office/drawing/2014/main" id="{B2E6BA5D-3AA6-7C54-F7C4-25D7CB1FA0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126F627D-7B2E-0BFB-8E42-1065AA6818E1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275667ED-D97B-CE68-D378-D6999421B53F}"/>
                  </a:ext>
                </a:extLst>
              </p:cNvPr>
              <p:cNvSpPr txBox="1"/>
              <p:nvPr/>
            </p:nvSpPr>
            <p:spPr>
              <a:xfrm>
                <a:off x="14882877" y="4524641"/>
                <a:ext cx="10967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각도</a:t>
                </a:r>
                <a:r>
                  <a:rPr kumimoji="1" lang="ko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추정</a:t>
                </a:r>
                <a:endParaRPr kumimoji="1" lang="ko-Kore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  <p:cxnSp>
            <p:nvCxnSpPr>
              <p:cNvPr id="16" name="꺾인 연결선[E] 15">
                <a:extLst>
                  <a:ext uri="{FF2B5EF4-FFF2-40B4-BE49-F238E27FC236}">
                    <a16:creationId xmlns:a16="http://schemas.microsoft.com/office/drawing/2014/main" id="{2FD7B439-757D-A386-949A-8773A2FCCFE9}"/>
                  </a:ext>
                </a:extLst>
              </p:cNvPr>
              <p:cNvCxnSpPr>
                <a:cxnSpLocks/>
                <a:stCxn id="87" idx="3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oogle Shape;109;p14">
                <a:extLst>
                  <a:ext uri="{FF2B5EF4-FFF2-40B4-BE49-F238E27FC236}">
                    <a16:creationId xmlns:a16="http://schemas.microsoft.com/office/drawing/2014/main" id="{D0B1CEFE-C320-7C9B-F35D-5D7387916B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34097E9D-3686-5984-1807-7D5A81CF9923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A5CD636C-50A6-F6AF-40DC-EDBA6695F04E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1097F103-E9C5-3461-C58F-3CAAE08DE18D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1" name="Google Shape;109;p14">
                <a:extLst>
                  <a:ext uri="{FF2B5EF4-FFF2-40B4-BE49-F238E27FC236}">
                    <a16:creationId xmlns:a16="http://schemas.microsoft.com/office/drawing/2014/main" id="{7966FDA3-3482-B850-66D1-0B0666348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A82F6CFB-12DF-226A-58BF-66CB615E5F8D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13EEBDD2-A022-5A61-9E36-0454F2BD6C4F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35DD28E4-96C9-D6E1-B429-0DF7F5002E49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3" name="Google Shape;109;p14">
                <a:extLst>
                  <a:ext uri="{FF2B5EF4-FFF2-40B4-BE49-F238E27FC236}">
                    <a16:creationId xmlns:a16="http://schemas.microsoft.com/office/drawing/2014/main" id="{615215F3-7206-A8B9-8B89-A7E1BE01F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288E72E-6006-9159-9709-966A316029B0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4082ABA8-338D-3016-CCDE-AA198682AE3D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D0FC066-5F30-6039-17F4-C84483356D9D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5" name="Google Shape;109;p14">
                <a:extLst>
                  <a:ext uri="{FF2B5EF4-FFF2-40B4-BE49-F238E27FC236}">
                    <a16:creationId xmlns:a16="http://schemas.microsoft.com/office/drawing/2014/main" id="{5FC15DEC-4FEA-4A7B-6DC5-B4874F05E0B2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B6FB829-807A-9D46-87F4-A2F56883214D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B5661E0E-37BC-DE72-13E6-F8E750CBA726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4664E92-E62A-F2AE-EC63-3091EE644685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4E6C9DA-8376-4A5D-6B0B-815BB52A211E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4191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899DF9-BDB9-E350-80C0-7C27F05C5B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9001" y="2705100"/>
            <a:ext cx="7772400" cy="5829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C4824C-C31B-A11B-5619-46137B1BCD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2705100"/>
            <a:ext cx="7772400" cy="5829300"/>
          </a:xfrm>
          <a:prstGeom prst="rect">
            <a:avLst/>
          </a:prstGeom>
        </p:spPr>
      </p:pic>
      <p:sp>
        <p:nvSpPr>
          <p:cNvPr id="16" name="화살표: 오른쪽 8">
            <a:extLst>
              <a:ext uri="{FF2B5EF4-FFF2-40B4-BE49-F238E27FC236}">
                <a16:creationId xmlns:a16="http://schemas.microsoft.com/office/drawing/2014/main" id="{286D414C-315A-DBD3-5E31-A21F91A2496F}"/>
              </a:ext>
            </a:extLst>
          </p:cNvPr>
          <p:cNvSpPr/>
          <p:nvPr/>
        </p:nvSpPr>
        <p:spPr>
          <a:xfrm>
            <a:off x="8825410" y="5332018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531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9E9570-0DBE-FC3B-23E4-0416BA1D9E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2857500"/>
            <a:ext cx="7772400" cy="58293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6156EC0-EC1B-AA16-BBD1-570665862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102" y="2872800"/>
            <a:ext cx="7772400" cy="5814000"/>
          </a:xfrm>
          <a:prstGeom prst="rect">
            <a:avLst/>
          </a:prstGeom>
        </p:spPr>
      </p:pic>
      <p:sp>
        <p:nvSpPr>
          <p:cNvPr id="10" name="화살표: 오른쪽 8">
            <a:extLst>
              <a:ext uri="{FF2B5EF4-FFF2-40B4-BE49-F238E27FC236}">
                <a16:creationId xmlns:a16="http://schemas.microsoft.com/office/drawing/2014/main" id="{1CAB8E78-FDD1-770C-C1BB-85BC52FADFD3}"/>
              </a:ext>
            </a:extLst>
          </p:cNvPr>
          <p:cNvSpPr/>
          <p:nvPr/>
        </p:nvSpPr>
        <p:spPr>
          <a:xfrm>
            <a:off x="8825410" y="5332018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798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080643A0-7ECC-94FB-5A2B-869A4B7E848D}"/>
              </a:ext>
            </a:extLst>
          </p:cNvPr>
          <p:cNvSpPr/>
          <p:nvPr/>
        </p:nvSpPr>
        <p:spPr>
          <a:xfrm>
            <a:off x="13719044" y="5844833"/>
            <a:ext cx="3576770" cy="751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112539"/>
            <a:ext cx="5121077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딸기의 수확 지점 결정을 위함</a:t>
            </a:r>
            <a:r>
              <a:rPr lang="en-US" altLang="ko-KR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.</a:t>
            </a: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5052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각도 추정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5E1A0C-152C-642B-1145-1B21CCCE2657}"/>
              </a:ext>
            </a:extLst>
          </p:cNvPr>
          <p:cNvSpPr txBox="1"/>
          <p:nvPr/>
        </p:nvSpPr>
        <p:spPr>
          <a:xfrm>
            <a:off x="1533320" y="5096948"/>
            <a:ext cx="6288360" cy="29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외부 삼각형 피팅</a:t>
            </a:r>
            <a:endParaRPr lang="en-US" altLang="ko-KR" sz="24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u="none" strike="noStrike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각 꼭짓점에서 중선 긋기</a:t>
            </a:r>
            <a:endParaRPr lang="en-US" altLang="ko-KR" sz="2400" u="none" strike="noStrike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내부 삼각형 찾기</a:t>
            </a:r>
            <a:endParaRPr lang="en-US" altLang="ko-KR" sz="24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400" u="none" strike="noStrike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형태를 비교하여 딸기의 가장 아랫부분 추정</a:t>
            </a:r>
            <a:endParaRPr lang="en-US" altLang="ko-KR" sz="2400" u="none" strike="noStrike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2C1D4E-6CC4-B4D1-F402-5479D8F85478}"/>
              </a:ext>
            </a:extLst>
          </p:cNvPr>
          <p:cNvGrpSpPr/>
          <p:nvPr/>
        </p:nvGrpSpPr>
        <p:grpSpPr>
          <a:xfrm>
            <a:off x="8839200" y="2171700"/>
            <a:ext cx="3588946" cy="6837466"/>
            <a:chOff x="10787454" y="1409407"/>
            <a:chExt cx="3588946" cy="6837466"/>
          </a:xfrm>
        </p:grpSpPr>
        <p:cxnSp>
          <p:nvCxnSpPr>
            <p:cNvPr id="76" name="Google Shape;109;p14">
              <a:extLst>
                <a:ext uri="{FF2B5EF4-FFF2-40B4-BE49-F238E27FC236}">
                  <a16:creationId xmlns:a16="http://schemas.microsoft.com/office/drawing/2014/main" id="{D0D38F0D-642A-DAED-CE87-6A572C5E2514}"/>
                </a:ext>
              </a:extLst>
            </p:cNvPr>
            <p:cNvCxnSpPr>
              <a:cxnSpLocks/>
            </p:cNvCxnSpPr>
            <p:nvPr/>
          </p:nvCxnSpPr>
          <p:spPr>
            <a:xfrm>
              <a:off x="12581927" y="2214643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0D0412B9-E963-68AC-7CC3-9E923770B65F}"/>
                </a:ext>
              </a:extLst>
            </p:cNvPr>
            <p:cNvGrpSpPr/>
            <p:nvPr/>
          </p:nvGrpSpPr>
          <p:grpSpPr>
            <a:xfrm>
              <a:off x="10787454" y="1409407"/>
              <a:ext cx="3588946" cy="805236"/>
              <a:chOff x="11574854" y="1463143"/>
              <a:chExt cx="3588946" cy="805236"/>
            </a:xfrm>
          </p:grpSpPr>
          <p:sp>
            <p:nvSpPr>
              <p:cNvPr id="97" name="모서리가 둥근 직사각형 96">
                <a:extLst>
                  <a:ext uri="{FF2B5EF4-FFF2-40B4-BE49-F238E27FC236}">
                    <a16:creationId xmlns:a16="http://schemas.microsoft.com/office/drawing/2014/main" id="{BF0ADCAC-3E21-08A1-11F5-1B862A1430EA}"/>
                  </a:ext>
                </a:extLst>
              </p:cNvPr>
              <p:cNvSpPr/>
              <p:nvPr/>
            </p:nvSpPr>
            <p:spPr>
              <a:xfrm>
                <a:off x="11574854" y="1463143"/>
                <a:ext cx="3588946" cy="805236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540C8104-A888-88BA-A7E7-5728FA66088D}"/>
                  </a:ext>
                </a:extLst>
              </p:cNvPr>
              <p:cNvSpPr txBox="1"/>
              <p:nvPr/>
            </p:nvSpPr>
            <p:spPr>
              <a:xfrm>
                <a:off x="12027025" y="1681095"/>
                <a:ext cx="2684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ko-Kore-KR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RGB </a:t>
                </a:r>
                <a:r>
                  <a:rPr kumimoji="1" lang="ko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이미지</a:t>
                </a:r>
                <a:r>
                  <a:rPr kumimoji="1" lang="en-US" altLang="ko-KR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,</a:t>
                </a:r>
                <a:r>
                  <a:rPr kumimoji="1" lang="ko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</a:t>
                </a:r>
                <a:r>
                  <a:rPr kumimoji="1" lang="en-US" altLang="ko-KR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Depth </a:t>
                </a:r>
                <a:r>
                  <a:rPr kumimoji="1" lang="ko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입력</a:t>
                </a:r>
                <a:endParaRPr kumimoji="1" lang="ko-Kore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FAB8BA2-9660-EEFD-8970-D3A866798DFE}"/>
                </a:ext>
              </a:extLst>
            </p:cNvPr>
            <p:cNvSpPr/>
            <p:nvPr/>
          </p:nvSpPr>
          <p:spPr>
            <a:xfrm>
              <a:off x="10787454" y="2669648"/>
              <a:ext cx="3576770" cy="75144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E573775-B700-3EA5-C95B-DFA5578F5E63}"/>
                </a:ext>
              </a:extLst>
            </p:cNvPr>
            <p:cNvSpPr txBox="1"/>
            <p:nvPr/>
          </p:nvSpPr>
          <p:spPr>
            <a:xfrm>
              <a:off x="11671949" y="2860702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딸기 검출 </a:t>
              </a:r>
              <a:r>
                <a:rPr kumimoji="1" lang="en-US" altLang="ko-KR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(</a:t>
              </a:r>
              <a:r>
                <a:rPr kumimoji="1" lang="en-US" altLang="ko-KR" dirty="0" err="1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bbox</a:t>
              </a:r>
              <a:r>
                <a:rPr kumimoji="1" lang="en-US" altLang="ko-KR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)</a:t>
              </a:r>
              <a:endPara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80" name="Google Shape;109;p14">
              <a:extLst>
                <a:ext uri="{FF2B5EF4-FFF2-40B4-BE49-F238E27FC236}">
                  <a16:creationId xmlns:a16="http://schemas.microsoft.com/office/drawing/2014/main" id="{5FA76FE5-404B-2D56-94CA-E80B859F9DFF}"/>
                </a:ext>
              </a:extLst>
            </p:cNvPr>
            <p:cNvCxnSpPr>
              <a:cxnSpLocks/>
            </p:cNvCxnSpPr>
            <p:nvPr/>
          </p:nvCxnSpPr>
          <p:spPr>
            <a:xfrm>
              <a:off x="12581927" y="3421089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250126C4-2390-F347-6640-6CFCB6D4946A}"/>
                </a:ext>
              </a:extLst>
            </p:cNvPr>
            <p:cNvGrpSpPr/>
            <p:nvPr/>
          </p:nvGrpSpPr>
          <p:grpSpPr>
            <a:xfrm>
              <a:off x="10787454" y="3876094"/>
              <a:ext cx="3576770" cy="751441"/>
              <a:chOff x="10787454" y="3876094"/>
              <a:chExt cx="3576770" cy="751441"/>
            </a:xfrm>
          </p:grpSpPr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7CFFE58E-5E06-7342-F504-1B7C410A03DF}"/>
                  </a:ext>
                </a:extLst>
              </p:cNvPr>
              <p:cNvSpPr/>
              <p:nvPr/>
            </p:nvSpPr>
            <p:spPr>
              <a:xfrm>
                <a:off x="10787454" y="3876094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/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933DA76-847D-C421-A06B-3B3BA5C9E1C6}"/>
                  </a:ext>
                </a:extLst>
              </p:cNvPr>
              <p:cNvSpPr txBox="1"/>
              <p:nvPr/>
            </p:nvSpPr>
            <p:spPr>
              <a:xfrm>
                <a:off x="11100126" y="4067148"/>
                <a:ext cx="29514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딸기 영역 검출</a:t>
                </a:r>
                <a:r>
                  <a:rPr kumimoji="1" lang="en-US" altLang="ko-KR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(</a:t>
                </a:r>
                <a:r>
                  <a:rPr kumimoji="1" lang="en-US" altLang="ko-KR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BinaryMask</a:t>
                </a:r>
                <a:r>
                  <a:rPr kumimoji="1" lang="en-US" altLang="ko-KR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82" name="Google Shape;109;p14">
              <a:extLst>
                <a:ext uri="{FF2B5EF4-FFF2-40B4-BE49-F238E27FC236}">
                  <a16:creationId xmlns:a16="http://schemas.microsoft.com/office/drawing/2014/main" id="{26FD2047-CBCD-4BD8-34FA-2377866A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2581927" y="4627535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60CE533C-E5C1-2BB6-C389-0E6D1A81D2AA}"/>
                </a:ext>
              </a:extLst>
            </p:cNvPr>
            <p:cNvSpPr/>
            <p:nvPr/>
          </p:nvSpPr>
          <p:spPr>
            <a:xfrm>
              <a:off x="10787454" y="5082540"/>
              <a:ext cx="3576770" cy="751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5DD9D9E-167F-8442-CC55-B993BBF7F5D4}"/>
                </a:ext>
              </a:extLst>
            </p:cNvPr>
            <p:cNvSpPr txBox="1"/>
            <p:nvPr/>
          </p:nvSpPr>
          <p:spPr>
            <a:xfrm>
              <a:off x="11455231" y="5273594"/>
              <a:ext cx="22412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각 딸기 별 </a:t>
              </a:r>
              <a:r>
                <a:rPr kumimoji="1" lang="en-US" altLang="ko-KR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Mask </a:t>
              </a:r>
              <a:r>
                <a:rPr kumimoji="1" lang="ko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분리</a:t>
              </a:r>
              <a:endPara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85" name="Google Shape;109;p14">
              <a:extLst>
                <a:ext uri="{FF2B5EF4-FFF2-40B4-BE49-F238E27FC236}">
                  <a16:creationId xmlns:a16="http://schemas.microsoft.com/office/drawing/2014/main" id="{A68D8DD2-90CC-800C-D474-94B0139CD47D}"/>
                </a:ext>
              </a:extLst>
            </p:cNvPr>
            <p:cNvCxnSpPr>
              <a:cxnSpLocks/>
            </p:cNvCxnSpPr>
            <p:nvPr/>
          </p:nvCxnSpPr>
          <p:spPr>
            <a:xfrm>
              <a:off x="12581927" y="5833981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44994779-E51B-DBAC-4FBC-3AFD7EB60861}"/>
                </a:ext>
              </a:extLst>
            </p:cNvPr>
            <p:cNvGrpSpPr/>
            <p:nvPr/>
          </p:nvGrpSpPr>
          <p:grpSpPr>
            <a:xfrm>
              <a:off x="10787454" y="6288986"/>
              <a:ext cx="3576770" cy="1766832"/>
              <a:chOff x="10787454" y="6288986"/>
              <a:chExt cx="3576770" cy="1766832"/>
            </a:xfrm>
          </p:grpSpPr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3B3FA294-E8A8-FFBE-7456-A07A4C00711B}"/>
                  </a:ext>
                </a:extLst>
              </p:cNvPr>
              <p:cNvSpPr/>
              <p:nvPr/>
            </p:nvSpPr>
            <p:spPr>
              <a:xfrm>
                <a:off x="10787454" y="6288986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dirty="0"/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1F4DA238-0150-8478-DA94-8BEF10C39258}"/>
                  </a:ext>
                </a:extLst>
              </p:cNvPr>
              <p:cNvSpPr txBox="1"/>
              <p:nvPr/>
            </p:nvSpPr>
            <p:spPr>
              <a:xfrm>
                <a:off x="11932896" y="7686486"/>
                <a:ext cx="1285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숙성도 분류</a:t>
                </a:r>
                <a:endParaRPr kumimoji="1" lang="ko-Kore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87" name="Google Shape;109;p14">
              <a:extLst>
                <a:ext uri="{FF2B5EF4-FFF2-40B4-BE49-F238E27FC236}">
                  <a16:creationId xmlns:a16="http://schemas.microsoft.com/office/drawing/2014/main" id="{83495000-2F27-FC58-63C9-B6A149533751}"/>
                </a:ext>
              </a:extLst>
            </p:cNvPr>
            <p:cNvCxnSpPr>
              <a:cxnSpLocks/>
            </p:cNvCxnSpPr>
            <p:nvPr/>
          </p:nvCxnSpPr>
          <p:spPr>
            <a:xfrm>
              <a:off x="12581927" y="7040427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10A28A77-1172-BF55-FACA-7A4EBE00DA20}"/>
                </a:ext>
              </a:extLst>
            </p:cNvPr>
            <p:cNvSpPr/>
            <p:nvPr/>
          </p:nvSpPr>
          <p:spPr>
            <a:xfrm>
              <a:off x="10787454" y="7495432"/>
              <a:ext cx="3576770" cy="751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A30B6E4-E187-F34D-9315-683EB54B4E0F}"/>
              </a:ext>
            </a:extLst>
          </p:cNvPr>
          <p:cNvSpPr/>
          <p:nvPr/>
        </p:nvSpPr>
        <p:spPr>
          <a:xfrm>
            <a:off x="13719044" y="3431941"/>
            <a:ext cx="3576770" cy="75144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8654ECC9-00C9-8ECA-F81E-845C2C443852}"/>
              </a:ext>
            </a:extLst>
          </p:cNvPr>
          <p:cNvCxnSpPr>
            <a:cxnSpLocks/>
            <a:stCxn id="92" idx="3"/>
            <a:endCxn id="74" idx="1"/>
          </p:cNvCxnSpPr>
          <p:nvPr/>
        </p:nvCxnSpPr>
        <p:spPr>
          <a:xfrm flipV="1">
            <a:off x="12415970" y="3807662"/>
            <a:ext cx="1303074" cy="4825784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oogle Shape;109;p14">
            <a:extLst>
              <a:ext uri="{FF2B5EF4-FFF2-40B4-BE49-F238E27FC236}">
                <a16:creationId xmlns:a16="http://schemas.microsoft.com/office/drawing/2014/main" id="{EF3215B8-CA4B-FCFA-8574-2515D76DF948}"/>
              </a:ext>
            </a:extLst>
          </p:cNvPr>
          <p:cNvCxnSpPr>
            <a:cxnSpLocks/>
          </p:cNvCxnSpPr>
          <p:nvPr/>
        </p:nvCxnSpPr>
        <p:spPr>
          <a:xfrm>
            <a:off x="15507429" y="4183382"/>
            <a:ext cx="0" cy="45085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48B57166-DA15-FC98-F172-3F44D258BEBE}"/>
              </a:ext>
            </a:extLst>
          </p:cNvPr>
          <p:cNvSpPr/>
          <p:nvPr/>
        </p:nvSpPr>
        <p:spPr>
          <a:xfrm>
            <a:off x="13719044" y="4638387"/>
            <a:ext cx="3576770" cy="75144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2" name="Google Shape;109;p14">
            <a:extLst>
              <a:ext uri="{FF2B5EF4-FFF2-40B4-BE49-F238E27FC236}">
                <a16:creationId xmlns:a16="http://schemas.microsoft.com/office/drawing/2014/main" id="{F9FF2263-AAFA-4B45-E501-47B9807A819F}"/>
              </a:ext>
            </a:extLst>
          </p:cNvPr>
          <p:cNvCxnSpPr>
            <a:cxnSpLocks/>
          </p:cNvCxnSpPr>
          <p:nvPr/>
        </p:nvCxnSpPr>
        <p:spPr>
          <a:xfrm>
            <a:off x="15516561" y="5389828"/>
            <a:ext cx="0" cy="45085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DB5CE80B-B841-77D3-5734-B6BC5E2DE862}"/>
              </a:ext>
            </a:extLst>
          </p:cNvPr>
          <p:cNvSpPr txBox="1"/>
          <p:nvPr/>
        </p:nvSpPr>
        <p:spPr>
          <a:xfrm>
            <a:off x="9853676" y="7242333"/>
            <a:ext cx="1547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</a:t>
            </a:r>
            <a:r>
              <a:rPr kumimoji="1" lang="ko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순서 정렬</a:t>
            </a:r>
            <a:endParaRPr kumimoji="1" lang="ko-Kore-KR" altLang="en-US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24" name="Google Shape;109;p14">
            <a:extLst>
              <a:ext uri="{FF2B5EF4-FFF2-40B4-BE49-F238E27FC236}">
                <a16:creationId xmlns:a16="http://schemas.microsoft.com/office/drawing/2014/main" id="{C8B4CA1F-0300-301D-3FD7-AE19DE0C27D9}"/>
              </a:ext>
            </a:extLst>
          </p:cNvPr>
          <p:cNvCxnSpPr>
            <a:cxnSpLocks/>
          </p:cNvCxnSpPr>
          <p:nvPr/>
        </p:nvCxnSpPr>
        <p:spPr>
          <a:xfrm>
            <a:off x="15507429" y="6596274"/>
            <a:ext cx="0" cy="45085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52C3D71-A15F-30B7-9E5B-AD767745AC56}"/>
              </a:ext>
            </a:extLst>
          </p:cNvPr>
          <p:cNvGrpSpPr/>
          <p:nvPr/>
        </p:nvGrpSpPr>
        <p:grpSpPr>
          <a:xfrm>
            <a:off x="13719044" y="7056455"/>
            <a:ext cx="3576770" cy="751441"/>
            <a:chOff x="13642844" y="6751655"/>
            <a:chExt cx="3576770" cy="751441"/>
          </a:xfrm>
        </p:grpSpPr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51A34B7-EFF3-567A-5038-D0623AE8EF9F}"/>
                </a:ext>
              </a:extLst>
            </p:cNvPr>
            <p:cNvSpPr/>
            <p:nvPr/>
          </p:nvSpPr>
          <p:spPr>
            <a:xfrm>
              <a:off x="13642844" y="6751655"/>
              <a:ext cx="3576770" cy="7514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41AF4A6-0F2D-0276-4509-3E6E7270ADF4}"/>
                </a:ext>
              </a:extLst>
            </p:cNvPr>
            <p:cNvSpPr txBox="1"/>
            <p:nvPr/>
          </p:nvSpPr>
          <p:spPr>
            <a:xfrm>
              <a:off x="14420555" y="6942709"/>
              <a:ext cx="20274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로봇팔로</a:t>
              </a:r>
              <a:r>
                <a:rPr kumimoji="1" lang="ko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좌표 전달</a:t>
              </a:r>
              <a:endPara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  <p:cxnSp>
        <p:nvCxnSpPr>
          <p:cNvPr id="29" name="Google Shape;109;p14">
            <a:extLst>
              <a:ext uri="{FF2B5EF4-FFF2-40B4-BE49-F238E27FC236}">
                <a16:creationId xmlns:a16="http://schemas.microsoft.com/office/drawing/2014/main" id="{840B2907-4872-F3A4-2ACF-D1DE3EC34273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15507429" y="7807896"/>
            <a:ext cx="0" cy="377258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C203560-6177-B304-2982-E38A603D92D6}"/>
              </a:ext>
            </a:extLst>
          </p:cNvPr>
          <p:cNvGrpSpPr/>
          <p:nvPr/>
        </p:nvGrpSpPr>
        <p:grpSpPr>
          <a:xfrm>
            <a:off x="14326337" y="8191500"/>
            <a:ext cx="2437663" cy="751441"/>
            <a:chOff x="14250137" y="7973459"/>
            <a:chExt cx="2437663" cy="751441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7E7FA1BB-BAAD-0ED4-EE7F-676DE7D9969A}"/>
                </a:ext>
              </a:extLst>
            </p:cNvPr>
            <p:cNvSpPr/>
            <p:nvPr/>
          </p:nvSpPr>
          <p:spPr>
            <a:xfrm>
              <a:off x="14250137" y="7973459"/>
              <a:ext cx="2437663" cy="75144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9E89D5-09A3-42DE-5B5D-669A690B0370}"/>
                </a:ext>
              </a:extLst>
            </p:cNvPr>
            <p:cNvSpPr txBox="1"/>
            <p:nvPr/>
          </p:nvSpPr>
          <p:spPr>
            <a:xfrm>
              <a:off x="14687933" y="8164513"/>
              <a:ext cx="1562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탐지 파트 종료</a:t>
              </a:r>
              <a:endPara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0A19D5D-6A6D-CFDE-3398-9B6E8244B6B1}"/>
              </a:ext>
            </a:extLst>
          </p:cNvPr>
          <p:cNvSpPr txBox="1"/>
          <p:nvPr/>
        </p:nvSpPr>
        <p:spPr>
          <a:xfrm>
            <a:off x="14575220" y="3631168"/>
            <a:ext cx="1807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가려진</a:t>
            </a:r>
            <a:r>
              <a:rPr kumimoji="1" lang="ko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딸기 구분</a:t>
            </a:r>
            <a:endParaRPr kumimoji="1" lang="ko-Kore-KR" altLang="en-US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650C51E-64F7-42A4-6EEA-3601488726C9}"/>
              </a:ext>
            </a:extLst>
          </p:cNvPr>
          <p:cNvSpPr txBox="1"/>
          <p:nvPr/>
        </p:nvSpPr>
        <p:spPr>
          <a:xfrm>
            <a:off x="14959077" y="4829441"/>
            <a:ext cx="1096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각도</a:t>
            </a:r>
            <a:r>
              <a:rPr kumimoji="1" lang="ko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추정</a:t>
            </a:r>
            <a:endParaRPr kumimoji="1" lang="ko-Kore-KR" altLang="en-US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7175505-D4B2-ECA7-89F5-82167B32DC8D}"/>
              </a:ext>
            </a:extLst>
          </p:cNvPr>
          <p:cNvSpPr txBox="1"/>
          <p:nvPr/>
        </p:nvSpPr>
        <p:spPr>
          <a:xfrm>
            <a:off x="14468574" y="6035887"/>
            <a:ext cx="2077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 지점 좌표 결정</a:t>
            </a:r>
            <a:endParaRPr kumimoji="1" lang="ko-Kore-KR" altLang="en-US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2942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AF22D0-F9FA-AC4C-B4F2-A60A4FFC09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37" t="18300" r="44444" b="22876"/>
          <a:stretch/>
        </p:blipFill>
        <p:spPr>
          <a:xfrm>
            <a:off x="2133599" y="2788920"/>
            <a:ext cx="6036733" cy="54330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3EA3FFA-B91B-9C3E-0A87-168FB2CCA5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209" t="18300" r="44772" b="22876"/>
          <a:stretch/>
        </p:blipFill>
        <p:spPr>
          <a:xfrm>
            <a:off x="10583333" y="2788920"/>
            <a:ext cx="5943600" cy="5349240"/>
          </a:xfrm>
          <a:prstGeom prst="rect">
            <a:avLst/>
          </a:prstGeom>
        </p:spPr>
      </p:pic>
      <p:sp>
        <p:nvSpPr>
          <p:cNvPr id="12" name="화살표: 오른쪽 8">
            <a:extLst>
              <a:ext uri="{FF2B5EF4-FFF2-40B4-BE49-F238E27FC236}">
                <a16:creationId xmlns:a16="http://schemas.microsoft.com/office/drawing/2014/main" id="{BC286831-A139-E088-A0F5-CC72FE8D1910}"/>
              </a:ext>
            </a:extLst>
          </p:cNvPr>
          <p:cNvSpPr/>
          <p:nvPr/>
        </p:nvSpPr>
        <p:spPr>
          <a:xfrm>
            <a:off x="8986276" y="5259628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347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49E57EA-AF3D-822D-9F04-1551B5285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1ACEF464-6E4D-7372-2925-3D4DBE25E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F2528F1D-023C-DBD6-49EE-164A6111A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39B1998-7432-21F6-AA4C-551F567D8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12E23798-2E64-F564-449D-2707B10FB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0351EB4-EC67-ACFA-54CD-D4BB2153BE5F}"/>
              </a:ext>
            </a:extLst>
          </p:cNvPr>
          <p:cNvGrpSpPr/>
          <p:nvPr/>
        </p:nvGrpSpPr>
        <p:grpSpPr>
          <a:xfrm>
            <a:off x="8534400" y="1104900"/>
            <a:ext cx="7124700" cy="7543800"/>
            <a:chOff x="5238750" y="2654300"/>
            <a:chExt cx="7124700" cy="7543800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7D4EE8C-5D92-5BD5-1B13-1A30B6311308}"/>
                </a:ext>
              </a:extLst>
            </p:cNvPr>
            <p:cNvGrpSpPr/>
            <p:nvPr/>
          </p:nvGrpSpPr>
          <p:grpSpPr>
            <a:xfrm>
              <a:off x="5238750" y="6555740"/>
              <a:ext cx="7124700" cy="1054100"/>
              <a:chOff x="1689100" y="7848600"/>
              <a:chExt cx="7124700" cy="1054100"/>
            </a:xfrm>
          </p:grpSpPr>
          <p:pic>
            <p:nvPicPr>
              <p:cNvPr id="29" name="Picture 14">
                <a:extLst>
                  <a:ext uri="{FF2B5EF4-FFF2-40B4-BE49-F238E27FC236}">
                    <a16:creationId xmlns:a16="http://schemas.microsoft.com/office/drawing/2014/main" id="{48AE2085-9CFA-B36A-62C6-6005E38680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9100" y="7848600"/>
                <a:ext cx="7124700" cy="1054100"/>
              </a:xfrm>
              <a:prstGeom prst="rect">
                <a:avLst/>
              </a:prstGeom>
            </p:spPr>
          </p:pic>
          <p:sp>
            <p:nvSpPr>
              <p:cNvPr id="30" name="TextBox 18">
                <a:extLst>
                  <a:ext uri="{FF2B5EF4-FFF2-40B4-BE49-F238E27FC236}">
                    <a16:creationId xmlns:a16="http://schemas.microsoft.com/office/drawing/2014/main" id="{495C51BA-9391-BC8B-AA28-84C854C2FDA8}"/>
                  </a:ext>
                </a:extLst>
              </p:cNvPr>
              <p:cNvSpPr txBox="1"/>
              <p:nvPr/>
            </p:nvSpPr>
            <p:spPr>
              <a:xfrm>
                <a:off x="3035300" y="81788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b="0" i="0" u="none" strike="noStrike" spc="-100" dirty="0">
                    <a:solidFill>
                      <a:srgbClr val="272424"/>
                    </a:solidFill>
                    <a:ea typeface="Noto Sans CJK KR Regular"/>
                  </a:rPr>
                  <a:t>진행 상황</a:t>
                </a:r>
                <a:endParaRPr lang="ko-KR" sz="2300" b="0" i="0" u="none" strike="noStrike" spc="-100" dirty="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31" name="TextBox 19">
                <a:extLst>
                  <a:ext uri="{FF2B5EF4-FFF2-40B4-BE49-F238E27FC236}">
                    <a16:creationId xmlns:a16="http://schemas.microsoft.com/office/drawing/2014/main" id="{2DDB7691-36C4-6182-70CE-7128FEF46889}"/>
                  </a:ext>
                </a:extLst>
              </p:cNvPr>
              <p:cNvSpPr txBox="1"/>
              <p:nvPr/>
            </p:nvSpPr>
            <p:spPr>
              <a:xfrm>
                <a:off x="2070100" y="8140700"/>
                <a:ext cx="863600" cy="508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 dirty="0">
                    <a:solidFill>
                      <a:srgbClr val="272424"/>
                    </a:solidFill>
                    <a:latin typeface="Noto Sans KR Medium" panose="020B0200000000000000" pitchFamily="50" charset="-127"/>
                  </a:rPr>
                  <a:t>0</a:t>
                </a:r>
                <a:r>
                  <a:rPr lang="en-US" altLang="ko-KR" sz="2800" b="0" i="0" u="none" strike="noStrike" dirty="0">
                    <a:solidFill>
                      <a:srgbClr val="272424"/>
                    </a:solidFill>
                    <a:latin typeface="Noto Sans KR Medium" panose="020B0200000000000000" pitchFamily="50" charset="-127"/>
                  </a:rPr>
                  <a:t>4</a:t>
                </a:r>
                <a:endParaRPr lang="en-US" sz="2800" b="0" i="0" u="none" strike="noStrike" dirty="0">
                  <a:solidFill>
                    <a:srgbClr val="272424"/>
                  </a:solidFill>
                  <a:latin typeface="Noto Sans KR Medium" panose="020B0200000000000000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21D54B31-6630-471E-EC3F-FE5B9686042F}"/>
                </a:ext>
              </a:extLst>
            </p:cNvPr>
            <p:cNvGrpSpPr/>
            <p:nvPr/>
          </p:nvGrpSpPr>
          <p:grpSpPr>
            <a:xfrm>
              <a:off x="5238750" y="5255260"/>
              <a:ext cx="7124700" cy="1054100"/>
              <a:chOff x="1689100" y="6591300"/>
              <a:chExt cx="7124700" cy="1054100"/>
            </a:xfrm>
          </p:grpSpPr>
          <p:pic>
            <p:nvPicPr>
              <p:cNvPr id="26" name="Picture 12">
                <a:extLst>
                  <a:ext uri="{FF2B5EF4-FFF2-40B4-BE49-F238E27FC236}">
                    <a16:creationId xmlns:a16="http://schemas.microsoft.com/office/drawing/2014/main" id="{D0071CE6-FD5D-A272-6A63-702639A791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9100" y="6591300"/>
                <a:ext cx="7124700" cy="1054100"/>
              </a:xfrm>
              <a:prstGeom prst="rect">
                <a:avLst/>
              </a:prstGeom>
            </p:spPr>
          </p:pic>
          <p:sp>
            <p:nvSpPr>
              <p:cNvPr id="27" name="TextBox 22">
                <a:extLst>
                  <a:ext uri="{FF2B5EF4-FFF2-40B4-BE49-F238E27FC236}">
                    <a16:creationId xmlns:a16="http://schemas.microsoft.com/office/drawing/2014/main" id="{2AE28CC4-20C0-05F0-3167-FD7F5B7F58F8}"/>
                  </a:ext>
                </a:extLst>
              </p:cNvPr>
              <p:cNvSpPr txBox="1"/>
              <p:nvPr/>
            </p:nvSpPr>
            <p:spPr>
              <a:xfrm>
                <a:off x="3035300" y="69342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b="0" i="0" u="none" strike="noStrike" spc="-100" dirty="0">
                    <a:solidFill>
                      <a:srgbClr val="272424"/>
                    </a:solidFill>
                    <a:ea typeface="Noto Sans CJK KR Regular"/>
                  </a:rPr>
                  <a:t>제어 파트</a:t>
                </a:r>
                <a:endParaRPr lang="ko-KR" sz="2300" b="0" i="0" u="none" strike="noStrike" spc="-100" dirty="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28" name="TextBox 23">
                <a:extLst>
                  <a:ext uri="{FF2B5EF4-FFF2-40B4-BE49-F238E27FC236}">
                    <a16:creationId xmlns:a16="http://schemas.microsoft.com/office/drawing/2014/main" id="{1E60FCBE-0EDB-F8E1-F9F5-BB0D2DCFF900}"/>
                  </a:ext>
                </a:extLst>
              </p:cNvPr>
              <p:cNvSpPr txBox="1"/>
              <p:nvPr/>
            </p:nvSpPr>
            <p:spPr>
              <a:xfrm>
                <a:off x="2070100" y="6883400"/>
                <a:ext cx="863600" cy="508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 dirty="0">
                    <a:solidFill>
                      <a:srgbClr val="272424"/>
                    </a:solidFill>
                    <a:latin typeface="Noto Sans KR Medium" panose="020B0200000000000000" pitchFamily="50" charset="-127"/>
                  </a:rPr>
                  <a:t>0</a:t>
                </a:r>
                <a:r>
                  <a:rPr lang="en-US" altLang="ko-KR" sz="2800" b="0" i="0" u="none" strike="noStrike" dirty="0">
                    <a:solidFill>
                      <a:srgbClr val="272424"/>
                    </a:solidFill>
                    <a:latin typeface="Noto Sans KR Medium" panose="020B0200000000000000" pitchFamily="50" charset="-127"/>
                  </a:rPr>
                  <a:t>3</a:t>
                </a:r>
                <a:endParaRPr lang="en-US" sz="2800" b="0" i="0" u="none" strike="noStrike" dirty="0">
                  <a:solidFill>
                    <a:srgbClr val="272424"/>
                  </a:solidFill>
                  <a:latin typeface="Noto Sans KR Medium" panose="020B0200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ED953C18-C547-468A-61F6-13DECF85F113}"/>
                </a:ext>
              </a:extLst>
            </p:cNvPr>
            <p:cNvGrpSpPr/>
            <p:nvPr/>
          </p:nvGrpSpPr>
          <p:grpSpPr>
            <a:xfrm>
              <a:off x="5238750" y="9144000"/>
              <a:ext cx="7124700" cy="1054100"/>
              <a:chOff x="9474200" y="5346700"/>
              <a:chExt cx="7124700" cy="1054100"/>
            </a:xfrm>
          </p:grpSpPr>
          <p:pic>
            <p:nvPicPr>
              <p:cNvPr id="23" name="Picture 11">
                <a:extLst>
                  <a:ext uri="{FF2B5EF4-FFF2-40B4-BE49-F238E27FC236}">
                    <a16:creationId xmlns:a16="http://schemas.microsoft.com/office/drawing/2014/main" id="{F5C97E6F-20E6-4117-A1C4-D6EE43DC83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74200" y="5346700"/>
                <a:ext cx="7124700" cy="1054100"/>
              </a:xfrm>
              <a:prstGeom prst="rect">
                <a:avLst/>
              </a:prstGeom>
            </p:spPr>
          </p:pic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D18B55DE-06F1-11F2-646A-4CBAD267A0E9}"/>
                  </a:ext>
                </a:extLst>
              </p:cNvPr>
              <p:cNvSpPr txBox="1"/>
              <p:nvPr/>
            </p:nvSpPr>
            <p:spPr>
              <a:xfrm>
                <a:off x="10807700" y="56769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b="0" i="0" u="none" strike="noStrike" spc="-100" dirty="0">
                    <a:solidFill>
                      <a:srgbClr val="272424"/>
                    </a:solidFill>
                    <a:ea typeface="Noto Sans CJK KR Regular"/>
                  </a:rPr>
                  <a:t>향후 개선 방향 </a:t>
                </a:r>
                <a:r>
                  <a:rPr lang="en-US" altLang="ko-KR" sz="2300" b="0" i="0" u="none" strike="noStrike" spc="-100" dirty="0">
                    <a:solidFill>
                      <a:srgbClr val="272424"/>
                    </a:solidFill>
                    <a:ea typeface="Noto Sans CJK KR Regular"/>
                  </a:rPr>
                  <a:t>&amp;</a:t>
                </a:r>
                <a:r>
                  <a:rPr lang="ko-KR" altLang="en-US" sz="2300" b="0" i="0" u="none" strike="noStrike" spc="-100" dirty="0">
                    <a:solidFill>
                      <a:srgbClr val="272424"/>
                    </a:solidFill>
                    <a:ea typeface="Noto Sans CJK KR Regular"/>
                  </a:rPr>
                  <a:t> 결론</a:t>
                </a:r>
                <a:endParaRPr lang="ko-KR" sz="2300" b="0" i="0" u="none" strike="noStrike" spc="-100" dirty="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21B7FF20-DCBD-F525-6B56-639B7ACEE02B}"/>
                  </a:ext>
                </a:extLst>
              </p:cNvPr>
              <p:cNvSpPr txBox="1"/>
              <p:nvPr/>
            </p:nvSpPr>
            <p:spPr>
              <a:xfrm>
                <a:off x="9842500" y="5638800"/>
                <a:ext cx="863600" cy="508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 dirty="0">
                    <a:solidFill>
                      <a:srgbClr val="272424"/>
                    </a:solidFill>
                    <a:latin typeface="Noto Sans KR Medium" panose="020B0200000000000000" pitchFamily="50" charset="-127"/>
                  </a:rPr>
                  <a:t>0</a:t>
                </a:r>
                <a:r>
                  <a:rPr lang="en-US" altLang="ko-KR" sz="2800" b="0" i="0" u="none" strike="noStrike" dirty="0">
                    <a:solidFill>
                      <a:srgbClr val="272424"/>
                    </a:solidFill>
                    <a:latin typeface="Noto Sans KR Medium" panose="020B0200000000000000" pitchFamily="50" charset="-127"/>
                  </a:rPr>
                  <a:t>6</a:t>
                </a:r>
                <a:endParaRPr lang="en-US" sz="2800" b="0" i="0" u="none" strike="noStrike" dirty="0">
                  <a:solidFill>
                    <a:srgbClr val="272424"/>
                  </a:solidFill>
                  <a:latin typeface="Noto Sans KR Medium" panose="020B0200000000000000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85212E7-9084-19DD-3792-41F3E31FF4CE}"/>
                </a:ext>
              </a:extLst>
            </p:cNvPr>
            <p:cNvGrpSpPr/>
            <p:nvPr/>
          </p:nvGrpSpPr>
          <p:grpSpPr>
            <a:xfrm>
              <a:off x="5238750" y="3954780"/>
              <a:ext cx="7124700" cy="1054100"/>
              <a:chOff x="1701800" y="5346700"/>
              <a:chExt cx="7124700" cy="1054100"/>
            </a:xfrm>
          </p:grpSpPr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C36B5909-807D-21B9-D77F-56160019FB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01800" y="5346700"/>
                <a:ext cx="7124700" cy="1054100"/>
              </a:xfrm>
              <a:prstGeom prst="rect">
                <a:avLst/>
              </a:prstGeom>
            </p:spPr>
          </p:pic>
          <p:sp>
            <p:nvSpPr>
              <p:cNvPr id="21" name="TextBox 26">
                <a:extLst>
                  <a:ext uri="{FF2B5EF4-FFF2-40B4-BE49-F238E27FC236}">
                    <a16:creationId xmlns:a16="http://schemas.microsoft.com/office/drawing/2014/main" id="{2CFC6A16-CF67-CA50-978B-D6DC6F0B1D88}"/>
                  </a:ext>
                </a:extLst>
              </p:cNvPr>
              <p:cNvSpPr txBox="1"/>
              <p:nvPr/>
            </p:nvSpPr>
            <p:spPr>
              <a:xfrm>
                <a:off x="3048000" y="56769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spc="-100" dirty="0">
                    <a:solidFill>
                      <a:srgbClr val="272424"/>
                    </a:solidFill>
                    <a:ea typeface="Noto Sans CJK KR Regular"/>
                  </a:rPr>
                  <a:t>탐지 파트</a:t>
                </a:r>
                <a:endParaRPr lang="ko-KR" sz="2300" b="0" i="0" u="none" strike="noStrike" spc="-100" dirty="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22" name="TextBox 27">
                <a:extLst>
                  <a:ext uri="{FF2B5EF4-FFF2-40B4-BE49-F238E27FC236}">
                    <a16:creationId xmlns:a16="http://schemas.microsoft.com/office/drawing/2014/main" id="{02968BAB-F02D-7E90-A014-D8DBA00CCA2F}"/>
                  </a:ext>
                </a:extLst>
              </p:cNvPr>
              <p:cNvSpPr txBox="1"/>
              <p:nvPr/>
            </p:nvSpPr>
            <p:spPr>
              <a:xfrm>
                <a:off x="2070100" y="5638800"/>
                <a:ext cx="863600" cy="508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 dirty="0">
                    <a:solidFill>
                      <a:srgbClr val="272424"/>
                    </a:solidFill>
                    <a:latin typeface="Noto Sans KR Medium" panose="020B0200000000000000" pitchFamily="50" charset="-127"/>
                  </a:rPr>
                  <a:t>0</a:t>
                </a:r>
                <a:r>
                  <a:rPr lang="en-US" altLang="ko-KR" sz="2800" b="0" i="0" u="none" strike="noStrike" dirty="0">
                    <a:solidFill>
                      <a:srgbClr val="272424"/>
                    </a:solidFill>
                    <a:latin typeface="Noto Sans KR Medium" panose="020B0200000000000000" pitchFamily="50" charset="-127"/>
                  </a:rPr>
                  <a:t>2</a:t>
                </a:r>
                <a:endParaRPr lang="en-US" sz="2800" b="0" i="0" u="none" strike="noStrike" dirty="0">
                  <a:solidFill>
                    <a:srgbClr val="272424"/>
                  </a:solidFill>
                  <a:latin typeface="Noto Sans KR Medium" panose="020B0200000000000000" pitchFamily="50" charset="-127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57ACD163-72CE-631F-DE37-F5DCD1BF1EEC}"/>
                </a:ext>
              </a:extLst>
            </p:cNvPr>
            <p:cNvGrpSpPr/>
            <p:nvPr/>
          </p:nvGrpSpPr>
          <p:grpSpPr>
            <a:xfrm>
              <a:off x="5238750" y="7856220"/>
              <a:ext cx="7124700" cy="1041400"/>
              <a:chOff x="9474200" y="4102100"/>
              <a:chExt cx="7124700" cy="1041400"/>
            </a:xfrm>
          </p:grpSpPr>
          <p:pic>
            <p:nvPicPr>
              <p:cNvPr id="17" name="Picture 9">
                <a:extLst>
                  <a:ext uri="{FF2B5EF4-FFF2-40B4-BE49-F238E27FC236}">
                    <a16:creationId xmlns:a16="http://schemas.microsoft.com/office/drawing/2014/main" id="{E4560BC7-7E83-5916-182E-2804980EC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74200" y="4102100"/>
                <a:ext cx="7124700" cy="1041400"/>
              </a:xfrm>
              <a:prstGeom prst="rect">
                <a:avLst/>
              </a:prstGeom>
            </p:spPr>
          </p:pic>
          <p:sp>
            <p:nvSpPr>
              <p:cNvPr id="18" name="TextBox 28">
                <a:extLst>
                  <a:ext uri="{FF2B5EF4-FFF2-40B4-BE49-F238E27FC236}">
                    <a16:creationId xmlns:a16="http://schemas.microsoft.com/office/drawing/2014/main" id="{51197D1D-AD40-729B-141F-F098BD45C058}"/>
                  </a:ext>
                </a:extLst>
              </p:cNvPr>
              <p:cNvSpPr txBox="1"/>
              <p:nvPr/>
            </p:nvSpPr>
            <p:spPr>
              <a:xfrm>
                <a:off x="10807700" y="44323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b="0" i="0" u="none" strike="noStrike" spc="-100" dirty="0">
                    <a:solidFill>
                      <a:srgbClr val="272424"/>
                    </a:solidFill>
                    <a:ea typeface="Noto Sans CJK KR Regular"/>
                  </a:rPr>
                  <a:t>미완 부분 정리</a:t>
                </a:r>
                <a:endParaRPr lang="ko-KR" sz="2300" b="0" i="0" u="none" strike="noStrike" spc="-100" dirty="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19" name="TextBox 29">
                <a:extLst>
                  <a:ext uri="{FF2B5EF4-FFF2-40B4-BE49-F238E27FC236}">
                    <a16:creationId xmlns:a16="http://schemas.microsoft.com/office/drawing/2014/main" id="{B76719CC-31F7-4A31-DD51-DDC32625B430}"/>
                  </a:ext>
                </a:extLst>
              </p:cNvPr>
              <p:cNvSpPr txBox="1"/>
              <p:nvPr/>
            </p:nvSpPr>
            <p:spPr>
              <a:xfrm>
                <a:off x="9842500" y="4381500"/>
                <a:ext cx="863600" cy="5080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 dirty="0">
                    <a:solidFill>
                      <a:srgbClr val="272424"/>
                    </a:solidFill>
                    <a:latin typeface="Noto Sans KR Medium" panose="020B0200000000000000" pitchFamily="50" charset="-127"/>
                  </a:rPr>
                  <a:t>0</a:t>
                </a:r>
                <a:r>
                  <a:rPr lang="en-US" altLang="ko-KR" sz="2800" b="0" i="0" u="none" strike="noStrike" dirty="0">
                    <a:solidFill>
                      <a:srgbClr val="272424"/>
                    </a:solidFill>
                    <a:latin typeface="Noto Sans KR Medium" panose="020B0200000000000000" pitchFamily="50" charset="-127"/>
                  </a:rPr>
                  <a:t>5</a:t>
                </a:r>
                <a:endParaRPr lang="en-US" sz="2800" b="0" i="0" u="none" strike="noStrike" dirty="0">
                  <a:solidFill>
                    <a:srgbClr val="272424"/>
                  </a:solidFill>
                  <a:latin typeface="Noto Sans KR Medium" panose="020B0200000000000000" pitchFamily="50" charset="-127"/>
                </a:endParaRP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498B259-36CB-E455-F7C9-DBD98091AC21}"/>
                </a:ext>
              </a:extLst>
            </p:cNvPr>
            <p:cNvGrpSpPr/>
            <p:nvPr/>
          </p:nvGrpSpPr>
          <p:grpSpPr>
            <a:xfrm>
              <a:off x="5238750" y="2654300"/>
              <a:ext cx="7124700" cy="1054100"/>
              <a:chOff x="1689100" y="4102100"/>
              <a:chExt cx="7124700" cy="1054100"/>
            </a:xfrm>
          </p:grpSpPr>
          <p:pic>
            <p:nvPicPr>
              <p:cNvPr id="14" name="Picture 8">
                <a:extLst>
                  <a:ext uri="{FF2B5EF4-FFF2-40B4-BE49-F238E27FC236}">
                    <a16:creationId xmlns:a16="http://schemas.microsoft.com/office/drawing/2014/main" id="{D8D7DCC9-2393-94C5-1D94-BDC2DAA4A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9100" y="4102100"/>
                <a:ext cx="7124700" cy="1054100"/>
              </a:xfrm>
              <a:prstGeom prst="rect">
                <a:avLst/>
              </a:prstGeom>
            </p:spPr>
          </p:pic>
          <p:sp>
            <p:nvSpPr>
              <p:cNvPr id="15" name="TextBox 30">
                <a:extLst>
                  <a:ext uri="{FF2B5EF4-FFF2-40B4-BE49-F238E27FC236}">
                    <a16:creationId xmlns:a16="http://schemas.microsoft.com/office/drawing/2014/main" id="{8A360FF5-7AAA-6736-CFF4-3D9910ACD61C}"/>
                  </a:ext>
                </a:extLst>
              </p:cNvPr>
              <p:cNvSpPr txBox="1"/>
              <p:nvPr/>
            </p:nvSpPr>
            <p:spPr>
              <a:xfrm>
                <a:off x="3035300" y="4432300"/>
                <a:ext cx="5486400" cy="4064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l">
                  <a:lnSpc>
                    <a:spcPct val="99600"/>
                  </a:lnSpc>
                </a:pPr>
                <a:r>
                  <a:rPr lang="ko-KR" altLang="en-US" sz="2300" spc="-100" dirty="0">
                    <a:solidFill>
                      <a:srgbClr val="272424"/>
                    </a:solidFill>
                    <a:ea typeface="Noto Sans CJK KR Regular"/>
                  </a:rPr>
                  <a:t>시스템 개요</a:t>
                </a:r>
                <a:endParaRPr lang="ko-KR" sz="2300" b="0" i="0" u="none" strike="noStrike" spc="-100" dirty="0">
                  <a:solidFill>
                    <a:srgbClr val="272424"/>
                  </a:solidFill>
                  <a:ea typeface="Noto Sans CJK KR Regular"/>
                </a:endParaRPr>
              </a:p>
            </p:txBody>
          </p:sp>
          <p:sp>
            <p:nvSpPr>
              <p:cNvPr id="16" name="TextBox 31">
                <a:extLst>
                  <a:ext uri="{FF2B5EF4-FFF2-40B4-BE49-F238E27FC236}">
                    <a16:creationId xmlns:a16="http://schemas.microsoft.com/office/drawing/2014/main" id="{D064F73C-5E17-A554-CAE2-5CA7075C2843}"/>
                  </a:ext>
                </a:extLst>
              </p:cNvPr>
              <p:cNvSpPr txBox="1"/>
              <p:nvPr/>
            </p:nvSpPr>
            <p:spPr>
              <a:xfrm>
                <a:off x="2070100" y="4381500"/>
                <a:ext cx="863600" cy="495300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lvl="0" algn="ctr">
                  <a:lnSpc>
                    <a:spcPct val="99600"/>
                  </a:lnSpc>
                </a:pPr>
                <a:r>
                  <a:rPr lang="en-US" sz="2800" b="0" i="0" u="none" strike="noStrike" dirty="0">
                    <a:solidFill>
                      <a:srgbClr val="272424"/>
                    </a:solidFill>
                    <a:latin typeface="Noto Sans KR Medium" panose="020B0200000000000000" pitchFamily="50" charset="-127"/>
                  </a:rPr>
                  <a:t>01</a:t>
                </a:r>
              </a:p>
            </p:txBody>
          </p:sp>
        </p:grp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A5075337-D2A8-5FF4-B159-E3F1D78DBAAB}"/>
              </a:ext>
            </a:extLst>
          </p:cNvPr>
          <p:cNvSpPr txBox="1"/>
          <p:nvPr/>
        </p:nvSpPr>
        <p:spPr>
          <a:xfrm>
            <a:off x="-25400" y="46101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목차</a:t>
            </a:r>
            <a:endParaRPr lang="en-US" sz="6000" b="0" i="0" u="none" strike="noStrike" dirty="0">
              <a:solidFill>
                <a:srgbClr val="27242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E3CE076E-EED6-3440-422F-1F2FB2C63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8305" y="8896350"/>
            <a:ext cx="7124700" cy="1054100"/>
          </a:xfrm>
          <a:prstGeom prst="rect">
            <a:avLst/>
          </a:prstGeom>
        </p:spPr>
      </p:pic>
      <p:sp>
        <p:nvSpPr>
          <p:cNvPr id="34" name="TextBox 24">
            <a:extLst>
              <a:ext uri="{FF2B5EF4-FFF2-40B4-BE49-F238E27FC236}">
                <a16:creationId xmlns:a16="http://schemas.microsoft.com/office/drawing/2014/main" id="{63EDF9E2-F1F1-CB34-57AB-810AFD60BE83}"/>
              </a:ext>
            </a:extLst>
          </p:cNvPr>
          <p:cNvSpPr txBox="1"/>
          <p:nvPr/>
        </p:nvSpPr>
        <p:spPr>
          <a:xfrm>
            <a:off x="9831805" y="9258300"/>
            <a:ext cx="54864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300" b="0" i="0" u="none" strike="noStrike" spc="-100" dirty="0">
                <a:solidFill>
                  <a:srgbClr val="272424"/>
                </a:solidFill>
                <a:ea typeface="Noto Sans CJK KR Regular"/>
              </a:rPr>
              <a:t>최종 시스템 구성도</a:t>
            </a:r>
            <a:endParaRPr lang="ko-KR" sz="2300" b="0" i="0" u="none" strike="noStrike" spc="-100" dirty="0">
              <a:solidFill>
                <a:srgbClr val="272424"/>
              </a:solidFill>
              <a:ea typeface="Noto Sans CJK KR Regular"/>
            </a:endParaRPr>
          </a:p>
        </p:txBody>
      </p:sp>
      <p:sp>
        <p:nvSpPr>
          <p:cNvPr id="35" name="TextBox 25">
            <a:extLst>
              <a:ext uri="{FF2B5EF4-FFF2-40B4-BE49-F238E27FC236}">
                <a16:creationId xmlns:a16="http://schemas.microsoft.com/office/drawing/2014/main" id="{9E64B114-09F3-95E3-EAD2-66DCE403A70B}"/>
              </a:ext>
            </a:extLst>
          </p:cNvPr>
          <p:cNvSpPr txBox="1"/>
          <p:nvPr/>
        </p:nvSpPr>
        <p:spPr>
          <a:xfrm>
            <a:off x="8866605" y="9188450"/>
            <a:ext cx="863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800" b="0" i="0" u="none" strike="noStrike" dirty="0">
                <a:solidFill>
                  <a:srgbClr val="272424"/>
                </a:solidFill>
                <a:latin typeface="Noto Sans KR Medium" panose="020B0200000000000000" pitchFamily="50" charset="-127"/>
              </a:rPr>
              <a:t>0</a:t>
            </a:r>
            <a:r>
              <a:rPr lang="en-US" sz="2800" dirty="0">
                <a:solidFill>
                  <a:srgbClr val="272424"/>
                </a:solidFill>
                <a:latin typeface="Noto Sans KR Medium" panose="020B0200000000000000" pitchFamily="50" charset="-127"/>
              </a:rPr>
              <a:t>7</a:t>
            </a:r>
            <a:endParaRPr lang="en-US" sz="2800" b="0" i="0" u="none" strike="noStrike" dirty="0">
              <a:solidFill>
                <a:srgbClr val="272424"/>
              </a:solidFill>
              <a:latin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115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화살표: 오른쪽 8">
            <a:extLst>
              <a:ext uri="{FF2B5EF4-FFF2-40B4-BE49-F238E27FC236}">
                <a16:creationId xmlns:a16="http://schemas.microsoft.com/office/drawing/2014/main" id="{BC286831-A139-E088-A0F5-CC72FE8D1910}"/>
              </a:ext>
            </a:extLst>
          </p:cNvPr>
          <p:cNvSpPr/>
          <p:nvPr/>
        </p:nvSpPr>
        <p:spPr>
          <a:xfrm>
            <a:off x="8986276" y="5259628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3ED1E3-E3B1-B877-E74B-985E897A049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882" t="19673" r="45098" b="22811"/>
          <a:stretch/>
        </p:blipFill>
        <p:spPr>
          <a:xfrm>
            <a:off x="1981200" y="2907792"/>
            <a:ext cx="6161552" cy="54221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B24E1E2-7335-40D4-210C-9FF4FF7278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27" t="19607" r="44553" b="22877"/>
          <a:stretch/>
        </p:blipFill>
        <p:spPr>
          <a:xfrm>
            <a:off x="10517780" y="2907791"/>
            <a:ext cx="6161551" cy="542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21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최종 결과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최종시연영상_deg.mp4">
            <a:hlinkClick r:id="" action="ppaction://media"/>
            <a:extLst>
              <a:ext uri="{FF2B5EF4-FFF2-40B4-BE49-F238E27FC236}">
                <a16:creationId xmlns:a16="http://schemas.microsoft.com/office/drawing/2014/main" id="{146ED6C7-D720-5B52-A257-8D65D61F55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92389" y="2019300"/>
            <a:ext cx="9271000" cy="695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8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최종 결과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AC323D-ED29-95D4-43F6-464287B45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6000" y="2390774"/>
            <a:ext cx="10933363" cy="550545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6AB595-9ADA-E6F3-E960-EB8282056D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9800" y="2392779"/>
            <a:ext cx="2895600" cy="55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67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탐지 파트 </a:t>
            </a:r>
            <a:r>
              <a:rPr lang="ko-KR" altLang="en-US" sz="6000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향후 계획</a:t>
            </a:r>
            <a:endParaRPr lang="en-US" sz="6000" b="0" i="0" u="none" strike="noStrike" dirty="0">
              <a:solidFill>
                <a:srgbClr val="27242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6486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직사각형 57">
            <a:extLst>
              <a:ext uri="{FF2B5EF4-FFF2-40B4-BE49-F238E27FC236}">
                <a16:creationId xmlns:a16="http://schemas.microsoft.com/office/drawing/2014/main" id="{3609E4F7-7BC7-9B0D-F7A2-6F82EB464954}"/>
              </a:ext>
            </a:extLst>
          </p:cNvPr>
          <p:cNvSpPr/>
          <p:nvPr/>
        </p:nvSpPr>
        <p:spPr>
          <a:xfrm>
            <a:off x="10643724" y="4502499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D38A9EF5-5F64-489B-5E02-81C99CFF7796}"/>
              </a:ext>
            </a:extLst>
          </p:cNvPr>
          <p:cNvSpPr/>
          <p:nvPr/>
        </p:nvSpPr>
        <p:spPr>
          <a:xfrm>
            <a:off x="10643724" y="5882351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909E76E-3DE6-60D6-CE02-F6F73C156A97}"/>
              </a:ext>
            </a:extLst>
          </p:cNvPr>
          <p:cNvSpPr/>
          <p:nvPr/>
        </p:nvSpPr>
        <p:spPr>
          <a:xfrm>
            <a:off x="5315256" y="8642054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9B014F2B-A7FE-0C5A-CC7E-802D8CB461B2}"/>
              </a:ext>
            </a:extLst>
          </p:cNvPr>
          <p:cNvSpPr/>
          <p:nvPr/>
        </p:nvSpPr>
        <p:spPr>
          <a:xfrm>
            <a:off x="10643724" y="3122647"/>
            <a:ext cx="3910476" cy="85944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3" name="Google Shape;109;p14">
            <a:extLst>
              <a:ext uri="{FF2B5EF4-FFF2-40B4-BE49-F238E27FC236}">
                <a16:creationId xmlns:a16="http://schemas.microsoft.com/office/drawing/2014/main" id="{0297860D-1A11-8BB1-8F89-55093236E85C}"/>
              </a:ext>
            </a:extLst>
          </p:cNvPr>
          <p:cNvCxnSpPr>
            <a:cxnSpLocks/>
          </p:cNvCxnSpPr>
          <p:nvPr/>
        </p:nvCxnSpPr>
        <p:spPr>
          <a:xfrm>
            <a:off x="7270494" y="2602243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BE9BF53-C86A-4E94-4E2B-576C18C4CDCB}"/>
              </a:ext>
            </a:extLst>
          </p:cNvPr>
          <p:cNvGrpSpPr/>
          <p:nvPr/>
        </p:nvGrpSpPr>
        <p:grpSpPr>
          <a:xfrm>
            <a:off x="5308600" y="1681268"/>
            <a:ext cx="3923788" cy="920975"/>
            <a:chOff x="11574854" y="1463143"/>
            <a:chExt cx="3588946" cy="805236"/>
          </a:xfrm>
        </p:grpSpPr>
        <p:sp>
          <p:nvSpPr>
            <p:cNvPr id="26" name="모서리가 둥근 직사각형 25">
              <a:extLst>
                <a:ext uri="{FF2B5EF4-FFF2-40B4-BE49-F238E27FC236}">
                  <a16:creationId xmlns:a16="http://schemas.microsoft.com/office/drawing/2014/main" id="{859DE761-D417-CF14-2EEA-DCA0DA7DE795}"/>
                </a:ext>
              </a:extLst>
            </p:cNvPr>
            <p:cNvSpPr/>
            <p:nvPr/>
          </p:nvSpPr>
          <p:spPr>
            <a:xfrm>
              <a:off x="11574854" y="1463143"/>
              <a:ext cx="3588946" cy="80523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72DA56-38E7-40D1-4288-53F16CC1C862}"/>
                </a:ext>
              </a:extLst>
            </p:cNvPr>
            <p:cNvSpPr txBox="1"/>
            <p:nvPr/>
          </p:nvSpPr>
          <p:spPr>
            <a:xfrm>
              <a:off x="12027025" y="1681095"/>
              <a:ext cx="2684604" cy="349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ore-KR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RGB </a:t>
              </a:r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이미지</a:t>
              </a:r>
              <a:r>
                <a:rPr kumimoji="1" lang="en-US" altLang="ko-KR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,</a:t>
              </a:r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</a:t>
              </a:r>
              <a:r>
                <a:rPr kumimoji="1" lang="en-US" altLang="ko-KR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Depth </a:t>
              </a:r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입력</a:t>
              </a:r>
              <a:endPara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6A7DA9-BD8D-A61D-727D-F9DB0C2EB8F8}"/>
              </a:ext>
            </a:extLst>
          </p:cNvPr>
          <p:cNvSpPr/>
          <p:nvPr/>
        </p:nvSpPr>
        <p:spPr>
          <a:xfrm>
            <a:off x="5315256" y="3122647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797DF7-90C5-DA87-ED4B-2BB0A66D64AB}"/>
              </a:ext>
            </a:extLst>
          </p:cNvPr>
          <p:cNvSpPr txBox="1"/>
          <p:nvPr/>
        </p:nvSpPr>
        <p:spPr>
          <a:xfrm>
            <a:off x="6282273" y="3341162"/>
            <a:ext cx="1976442" cy="3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딸기 검출 </a:t>
            </a:r>
            <a:r>
              <a:rPr kumimoji="1" lang="en-US" altLang="ko-KR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</a:t>
            </a:r>
            <a:r>
              <a:rPr kumimoji="1" lang="en-US" altLang="ko-KR" sz="2000" dirty="0" err="1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bbox</a:t>
            </a:r>
            <a:r>
              <a:rPr kumimoji="1" lang="en-US" altLang="ko-KR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)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33" name="Google Shape;109;p14">
            <a:extLst>
              <a:ext uri="{FF2B5EF4-FFF2-40B4-BE49-F238E27FC236}">
                <a16:creationId xmlns:a16="http://schemas.microsoft.com/office/drawing/2014/main" id="{63125917-145F-216E-08CD-F9F683D828B6}"/>
              </a:ext>
            </a:extLst>
          </p:cNvPr>
          <p:cNvCxnSpPr>
            <a:cxnSpLocks/>
          </p:cNvCxnSpPr>
          <p:nvPr/>
        </p:nvCxnSpPr>
        <p:spPr>
          <a:xfrm>
            <a:off x="7270494" y="3982095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627616D-98BB-F7C3-A09A-82B8C7BF0B61}"/>
              </a:ext>
            </a:extLst>
          </p:cNvPr>
          <p:cNvGrpSpPr/>
          <p:nvPr/>
        </p:nvGrpSpPr>
        <p:grpSpPr>
          <a:xfrm>
            <a:off x="5315256" y="4502499"/>
            <a:ext cx="3910476" cy="859448"/>
            <a:chOff x="10793542" y="3876094"/>
            <a:chExt cx="3576770" cy="751441"/>
          </a:xfrm>
        </p:grpSpPr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84C0D3D-BB6D-53B4-7165-A84CF571BA6F}"/>
                </a:ext>
              </a:extLst>
            </p:cNvPr>
            <p:cNvSpPr/>
            <p:nvPr/>
          </p:nvSpPr>
          <p:spPr>
            <a:xfrm>
              <a:off x="10793542" y="3876094"/>
              <a:ext cx="3576770" cy="751441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86BC630-79DB-96F5-FD96-FC19D662B1B1}"/>
                </a:ext>
              </a:extLst>
            </p:cNvPr>
            <p:cNvSpPr txBox="1"/>
            <p:nvPr/>
          </p:nvSpPr>
          <p:spPr>
            <a:xfrm>
              <a:off x="11106213" y="4067148"/>
              <a:ext cx="2951427" cy="349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딸기 영역 검출</a:t>
              </a:r>
              <a:r>
                <a:rPr kumimoji="1" lang="en-US" altLang="ko-KR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(</a:t>
              </a:r>
              <a:r>
                <a:rPr kumimoji="1" lang="en-US" altLang="ko-KR" sz="2000" dirty="0" err="1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BinaryMask</a:t>
              </a:r>
              <a:r>
                <a:rPr kumimoji="1" lang="en-US" altLang="ko-KR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)</a:t>
              </a:r>
              <a:endPara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  <p:cxnSp>
        <p:nvCxnSpPr>
          <p:cNvPr id="37" name="Google Shape;109;p14">
            <a:extLst>
              <a:ext uri="{FF2B5EF4-FFF2-40B4-BE49-F238E27FC236}">
                <a16:creationId xmlns:a16="http://schemas.microsoft.com/office/drawing/2014/main" id="{EE754525-3A21-7592-12F3-8F0760420AE2}"/>
              </a:ext>
            </a:extLst>
          </p:cNvPr>
          <p:cNvCxnSpPr>
            <a:cxnSpLocks/>
          </p:cNvCxnSpPr>
          <p:nvPr/>
        </p:nvCxnSpPr>
        <p:spPr>
          <a:xfrm>
            <a:off x="7270494" y="5361946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03F4C46-A875-C35A-CB4F-687551DF9438}"/>
              </a:ext>
            </a:extLst>
          </p:cNvPr>
          <p:cNvSpPr/>
          <p:nvPr/>
        </p:nvSpPr>
        <p:spPr>
          <a:xfrm>
            <a:off x="5315256" y="5882351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25BC6A-C028-300C-009C-E9E77F1698E8}"/>
              </a:ext>
            </a:extLst>
          </p:cNvPr>
          <p:cNvSpPr txBox="1"/>
          <p:nvPr/>
        </p:nvSpPr>
        <p:spPr>
          <a:xfrm>
            <a:off x="6045335" y="6100865"/>
            <a:ext cx="2450318" cy="3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각 딸기 별 </a:t>
            </a:r>
            <a:r>
              <a:rPr kumimoji="1" lang="en-US" altLang="ko-KR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Mask </a:t>
            </a:r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분리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40" name="Google Shape;109;p14">
            <a:extLst>
              <a:ext uri="{FF2B5EF4-FFF2-40B4-BE49-F238E27FC236}">
                <a16:creationId xmlns:a16="http://schemas.microsoft.com/office/drawing/2014/main" id="{0B5DCDF7-45AE-75E9-3BC1-BF5A378FC38F}"/>
              </a:ext>
            </a:extLst>
          </p:cNvPr>
          <p:cNvCxnSpPr>
            <a:cxnSpLocks/>
          </p:cNvCxnSpPr>
          <p:nvPr/>
        </p:nvCxnSpPr>
        <p:spPr>
          <a:xfrm>
            <a:off x="7270494" y="6741798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BCDBC9E-345A-DD51-DCEA-6AD60C28ED52}"/>
              </a:ext>
            </a:extLst>
          </p:cNvPr>
          <p:cNvSpPr/>
          <p:nvPr/>
        </p:nvSpPr>
        <p:spPr>
          <a:xfrm>
            <a:off x="5315256" y="7262203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BF8EFA-4306-113B-D511-861C9868ADDD}"/>
              </a:ext>
            </a:extLst>
          </p:cNvPr>
          <p:cNvSpPr txBox="1"/>
          <p:nvPr/>
        </p:nvSpPr>
        <p:spPr>
          <a:xfrm>
            <a:off x="6576354" y="8871922"/>
            <a:ext cx="1424646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숙성도 분류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44" name="Google Shape;109;p14">
            <a:extLst>
              <a:ext uri="{FF2B5EF4-FFF2-40B4-BE49-F238E27FC236}">
                <a16:creationId xmlns:a16="http://schemas.microsoft.com/office/drawing/2014/main" id="{867DEA22-272E-86E2-3150-F57EC088AEDD}"/>
              </a:ext>
            </a:extLst>
          </p:cNvPr>
          <p:cNvCxnSpPr>
            <a:cxnSpLocks/>
          </p:cNvCxnSpPr>
          <p:nvPr/>
        </p:nvCxnSpPr>
        <p:spPr>
          <a:xfrm>
            <a:off x="7270494" y="8121650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C0AD8D6-CD1C-5B69-0006-765C3434CC56}"/>
              </a:ext>
            </a:extLst>
          </p:cNvPr>
          <p:cNvSpPr txBox="1"/>
          <p:nvPr/>
        </p:nvSpPr>
        <p:spPr>
          <a:xfrm>
            <a:off x="11610741" y="3358436"/>
            <a:ext cx="1976442" cy="3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가려진</a:t>
            </a:r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딸기 구분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D45BE5-A398-0197-5F9D-389635515845}"/>
              </a:ext>
            </a:extLst>
          </p:cNvPr>
          <p:cNvSpPr txBox="1"/>
          <p:nvPr/>
        </p:nvSpPr>
        <p:spPr>
          <a:xfrm>
            <a:off x="11999450" y="4745447"/>
            <a:ext cx="1199025" cy="3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각도</a:t>
            </a:r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추정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E6E33C98-53A7-EE6E-21C3-9DCB667776A9}"/>
              </a:ext>
            </a:extLst>
          </p:cNvPr>
          <p:cNvCxnSpPr>
            <a:stCxn id="45" idx="3"/>
            <a:endCxn id="51" idx="1"/>
          </p:cNvCxnSpPr>
          <p:nvPr/>
        </p:nvCxnSpPr>
        <p:spPr>
          <a:xfrm flipV="1">
            <a:off x="9225732" y="3552371"/>
            <a:ext cx="1417992" cy="5519407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oogle Shape;109;p14">
            <a:extLst>
              <a:ext uri="{FF2B5EF4-FFF2-40B4-BE49-F238E27FC236}">
                <a16:creationId xmlns:a16="http://schemas.microsoft.com/office/drawing/2014/main" id="{465FAECF-0D8F-4992-CAE8-140FE196B4FB}"/>
              </a:ext>
            </a:extLst>
          </p:cNvPr>
          <p:cNvCxnSpPr>
            <a:cxnSpLocks/>
          </p:cNvCxnSpPr>
          <p:nvPr/>
        </p:nvCxnSpPr>
        <p:spPr>
          <a:xfrm>
            <a:off x="12598962" y="3982095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15273C0-8D7F-EF08-2FCD-BF11929E6936}"/>
              </a:ext>
            </a:extLst>
          </p:cNvPr>
          <p:cNvSpPr txBox="1"/>
          <p:nvPr/>
        </p:nvSpPr>
        <p:spPr>
          <a:xfrm>
            <a:off x="11463183" y="6122718"/>
            <a:ext cx="2271558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 지점 좌표 결정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60" name="Google Shape;109;p14">
            <a:extLst>
              <a:ext uri="{FF2B5EF4-FFF2-40B4-BE49-F238E27FC236}">
                <a16:creationId xmlns:a16="http://schemas.microsoft.com/office/drawing/2014/main" id="{0102CC2E-F3B6-C4A9-8F2F-D5741176D6A5}"/>
              </a:ext>
            </a:extLst>
          </p:cNvPr>
          <p:cNvCxnSpPr>
            <a:cxnSpLocks/>
          </p:cNvCxnSpPr>
          <p:nvPr/>
        </p:nvCxnSpPr>
        <p:spPr>
          <a:xfrm>
            <a:off x="12608946" y="5361946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Google Shape;109;p14">
            <a:extLst>
              <a:ext uri="{FF2B5EF4-FFF2-40B4-BE49-F238E27FC236}">
                <a16:creationId xmlns:a16="http://schemas.microsoft.com/office/drawing/2014/main" id="{80587270-E7A4-C447-3175-31B9B26997D5}"/>
              </a:ext>
            </a:extLst>
          </p:cNvPr>
          <p:cNvCxnSpPr>
            <a:cxnSpLocks/>
          </p:cNvCxnSpPr>
          <p:nvPr/>
        </p:nvCxnSpPr>
        <p:spPr>
          <a:xfrm>
            <a:off x="12598962" y="6741798"/>
            <a:ext cx="0" cy="51565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F5C93C61-9CB5-3238-9164-76F399E61772}"/>
              </a:ext>
            </a:extLst>
          </p:cNvPr>
          <p:cNvSpPr/>
          <p:nvPr/>
        </p:nvSpPr>
        <p:spPr>
          <a:xfrm>
            <a:off x="10643724" y="7268122"/>
            <a:ext cx="3910476" cy="85944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BFC8CC2-21F1-44D6-2193-0773F05088E5}"/>
              </a:ext>
            </a:extLst>
          </p:cNvPr>
          <p:cNvSpPr txBox="1"/>
          <p:nvPr/>
        </p:nvSpPr>
        <p:spPr>
          <a:xfrm>
            <a:off x="11490666" y="7486637"/>
            <a:ext cx="2216592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로봇팔로</a:t>
            </a:r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좌표 전달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68" name="Google Shape;109;p14">
            <a:extLst>
              <a:ext uri="{FF2B5EF4-FFF2-40B4-BE49-F238E27FC236}">
                <a16:creationId xmlns:a16="http://schemas.microsoft.com/office/drawing/2014/main" id="{2A345DCF-EE1A-9809-273B-14F561C3AFE9}"/>
              </a:ext>
            </a:extLst>
          </p:cNvPr>
          <p:cNvCxnSpPr>
            <a:cxnSpLocks/>
            <a:stCxn id="65" idx="2"/>
          </p:cNvCxnSpPr>
          <p:nvPr/>
        </p:nvCxnSpPr>
        <p:spPr>
          <a:xfrm>
            <a:off x="12598962" y="8127570"/>
            <a:ext cx="0" cy="43148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C436A5EC-2A5E-12B1-36A4-853BCA2199DE}"/>
              </a:ext>
            </a:extLst>
          </p:cNvPr>
          <p:cNvSpPr/>
          <p:nvPr/>
        </p:nvSpPr>
        <p:spPr>
          <a:xfrm>
            <a:off x="11266417" y="8566311"/>
            <a:ext cx="2665092" cy="8594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8355068-F35B-D8CF-344F-C9E1F93976AD}"/>
              </a:ext>
            </a:extLst>
          </p:cNvPr>
          <p:cNvSpPr txBox="1"/>
          <p:nvPr/>
        </p:nvSpPr>
        <p:spPr>
          <a:xfrm>
            <a:off x="11745058" y="8784826"/>
            <a:ext cx="1707809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탐지 파트 종료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DDB5420-46AF-E8A2-18BD-601CF831A1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5393" y="3134506"/>
            <a:ext cx="724631" cy="736707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3DA9A713-B482-45CA-D478-241F0732E4AC}"/>
              </a:ext>
            </a:extLst>
          </p:cNvPr>
          <p:cNvSpPr txBox="1"/>
          <p:nvPr/>
        </p:nvSpPr>
        <p:spPr>
          <a:xfrm>
            <a:off x="6414907" y="7486590"/>
            <a:ext cx="17384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 순서 정렬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394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제어</a:t>
            </a:r>
            <a:r>
              <a:rPr lang="ko-KR" altLang="en-US" sz="6000" b="0" i="0" u="none" strike="noStrike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파트</a:t>
            </a:r>
            <a:endParaRPr lang="en-US" sz="6000" b="0" i="0" u="none" strike="noStrike" dirty="0">
              <a:solidFill>
                <a:srgbClr val="27242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53861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0">
            <a:extLst>
              <a:ext uri="{FF2B5EF4-FFF2-40B4-BE49-F238E27FC236}">
                <a16:creationId xmlns:a16="http://schemas.microsoft.com/office/drawing/2014/main" id="{178DAFA4-E034-D07C-7572-B275A6E9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717" y="2628900"/>
            <a:ext cx="8170581" cy="67185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819" y="2628900"/>
            <a:ext cx="6341781" cy="655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</a:t>
            </a: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5D7CC4-4464-EAA3-70D6-E964265A1F0E}"/>
              </a:ext>
            </a:extLst>
          </p:cNvPr>
          <p:cNvSpPr txBox="1"/>
          <p:nvPr/>
        </p:nvSpPr>
        <p:spPr>
          <a:xfrm>
            <a:off x="2438400" y="4076700"/>
            <a:ext cx="5121077" cy="146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Neuromeka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Indy 7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OpenMANIPULATOR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C5CB410-BB61-9907-3C9D-F98E5A02D3C8}"/>
              </a:ext>
            </a:extLst>
          </p:cNvPr>
          <p:cNvSpPr txBox="1"/>
          <p:nvPr/>
        </p:nvSpPr>
        <p:spPr>
          <a:xfrm>
            <a:off x="2438400" y="35052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하드웨어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8F5DAF-A809-3C36-9288-B4B63FE4A1FD}"/>
              </a:ext>
            </a:extLst>
          </p:cNvPr>
          <p:cNvSpPr txBox="1"/>
          <p:nvPr/>
        </p:nvSpPr>
        <p:spPr>
          <a:xfrm>
            <a:off x="2438400" y="6253066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제어 환경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5A7012-4033-F1A3-7CE9-F984D7E8A5A6}"/>
              </a:ext>
            </a:extLst>
          </p:cNvPr>
          <p:cNvSpPr txBox="1"/>
          <p:nvPr/>
        </p:nvSpPr>
        <p:spPr>
          <a:xfrm>
            <a:off x="2438400" y="6855739"/>
            <a:ext cx="5121077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Python + IndyDCP2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라이브러리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CCDBD2-FF89-A875-8E0C-79FA9F2CC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469" y="4011142"/>
            <a:ext cx="7155076" cy="448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809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0CEB88-48BF-EBE2-83D4-2F7E5E6AA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A1CAD83-F46C-280A-46D5-C2AD9875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7B367C6-8A43-AFE4-1740-5CCB7173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7D2F28C-C562-8F0D-A0FC-9A9EBB844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86B8445-DF0E-BC47-F61C-DCBE8A355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0F32F30-7DCA-C3A8-7EE1-BE9351B60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79DD91C6-B70B-1EF7-7E98-E78D7A3B636B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</a:t>
            </a: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42F0CCE-0486-5640-0803-21B0291EC6D7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F4DCBC48-A99C-9457-0D44-B652931491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46" name="TextBox 27">
            <a:extLst>
              <a:ext uri="{FF2B5EF4-FFF2-40B4-BE49-F238E27FC236}">
                <a16:creationId xmlns:a16="http://schemas.microsoft.com/office/drawing/2014/main" id="{0B5F47BA-6FEF-4B99-3DC7-8A76E188D2C2}"/>
              </a:ext>
            </a:extLst>
          </p:cNvPr>
          <p:cNvSpPr txBox="1"/>
          <p:nvPr/>
        </p:nvSpPr>
        <p:spPr>
          <a:xfrm>
            <a:off x="1524000" y="35052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 err="1">
                <a:ea typeface="Noto Sans KR Medium" panose="020B0200000000000000" pitchFamily="50" charset="-127"/>
              </a:rPr>
              <a:t>로봇팔</a:t>
            </a:r>
            <a:r>
              <a:rPr lang="ko-KR" altLang="en-US" sz="2800" u="none" strike="noStrike" dirty="0">
                <a:ea typeface="Noto Sans KR Medium" panose="020B0200000000000000" pitchFamily="50" charset="-127"/>
              </a:rPr>
              <a:t> 내부 제어 흐름 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7391FD7-5DD9-21FB-4B4D-3BDF865DA4D8}"/>
              </a:ext>
            </a:extLst>
          </p:cNvPr>
          <p:cNvGrpSpPr/>
          <p:nvPr/>
        </p:nvGrpSpPr>
        <p:grpSpPr>
          <a:xfrm>
            <a:off x="11849100" y="1713506"/>
            <a:ext cx="4191000" cy="7829346"/>
            <a:chOff x="11554462" y="877880"/>
            <a:chExt cx="3941415" cy="902310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5A70AB4-4C18-1348-0049-AEA82602BC6B}"/>
                </a:ext>
              </a:extLst>
            </p:cNvPr>
            <p:cNvGrpSpPr/>
            <p:nvPr/>
          </p:nvGrpSpPr>
          <p:grpSpPr>
            <a:xfrm>
              <a:off x="11554462" y="877880"/>
              <a:ext cx="3923788" cy="920975"/>
              <a:chOff x="12414506" y="1064424"/>
              <a:chExt cx="3923788" cy="920975"/>
            </a:xfrm>
          </p:grpSpPr>
          <p:sp>
            <p:nvSpPr>
              <p:cNvPr id="43" name="모서리가 둥근 직사각형 10">
                <a:extLst>
                  <a:ext uri="{FF2B5EF4-FFF2-40B4-BE49-F238E27FC236}">
                    <a16:creationId xmlns:a16="http://schemas.microsoft.com/office/drawing/2014/main" id="{1D3B7ED4-EC5F-3FF5-79AF-0132F738E9F9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C5E3AF7-27B8-AAEA-FBD6-BB18061C9E74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연결 및 초기화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3" name="Google Shape;109;p14">
              <a:extLst>
                <a:ext uri="{FF2B5EF4-FFF2-40B4-BE49-F238E27FC236}">
                  <a16:creationId xmlns:a16="http://schemas.microsoft.com/office/drawing/2014/main" id="{6F671AA8-BA84-2E22-2C20-E2DFB52C978F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1798855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0EF24387-F2E7-3FAB-5C79-B442783CE1C0}"/>
                </a:ext>
              </a:extLst>
            </p:cNvPr>
            <p:cNvGrpSpPr/>
            <p:nvPr/>
          </p:nvGrpSpPr>
          <p:grpSpPr>
            <a:xfrm>
              <a:off x="11561118" y="2316660"/>
              <a:ext cx="3910476" cy="859448"/>
              <a:chOff x="12427818" y="2527965"/>
              <a:chExt cx="3910476" cy="859448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70C24D36-27D6-3858-0109-C3E20CB2271E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FCF5263-53CF-6EA9-1E71-5FD0EEC9964D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속도 설정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22B0A1E8-BFD8-44CC-DA6F-A4D7ED423CE9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317825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E5AE9F2-D39D-34C0-A033-057E5E19EF9D}"/>
                </a:ext>
              </a:extLst>
            </p:cNvPr>
            <p:cNvGrpSpPr/>
            <p:nvPr/>
          </p:nvGrpSpPr>
          <p:grpSpPr>
            <a:xfrm>
              <a:off x="11561118" y="3693913"/>
              <a:ext cx="3910476" cy="859448"/>
              <a:chOff x="12427818" y="3907817"/>
              <a:chExt cx="3910476" cy="859448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2E917BCC-9412-1E06-B337-4DA85BD243FB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EBDB447-D365-4E9D-42A4-BE6560DAE508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홈 위치 이동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7" name="Google Shape;109;p14">
              <a:extLst>
                <a:ext uri="{FF2B5EF4-FFF2-40B4-BE49-F238E27FC236}">
                  <a16:creationId xmlns:a16="http://schemas.microsoft.com/office/drawing/2014/main" id="{B3991437-B56D-05E0-CFE2-B7CC740ECFE0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4555510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E35967D-E173-AE88-716C-2CD0746733A8}"/>
                </a:ext>
              </a:extLst>
            </p:cNvPr>
            <p:cNvGrpSpPr/>
            <p:nvPr/>
          </p:nvGrpSpPr>
          <p:grpSpPr>
            <a:xfrm>
              <a:off x="11561118" y="5071166"/>
              <a:ext cx="3910476" cy="859448"/>
              <a:chOff x="12427818" y="5293588"/>
              <a:chExt cx="3910476" cy="8594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1EDE3FE6-664D-8059-1371-8C2634D10B1B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ED1DB19-7FC0-378A-D262-D8CF4DA8A77C}"/>
                  </a:ext>
                </a:extLst>
              </p:cNvPr>
              <p:cNvSpPr txBox="1"/>
              <p:nvPr/>
            </p:nvSpPr>
            <p:spPr>
              <a:xfrm>
                <a:off x="12831950" y="5523257"/>
                <a:ext cx="29731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포인트 관절 이동 명령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9" name="Google Shape;109;p14">
              <a:extLst>
                <a:ext uri="{FF2B5EF4-FFF2-40B4-BE49-F238E27FC236}">
                  <a16:creationId xmlns:a16="http://schemas.microsoft.com/office/drawing/2014/main" id="{B04AC39C-0FFC-806B-097B-F86CD71C1EE0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7298660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D6AB9A7-83FA-F680-E968-72890039C2D3}"/>
                </a:ext>
              </a:extLst>
            </p:cNvPr>
            <p:cNvGrpSpPr/>
            <p:nvPr/>
          </p:nvGrpSpPr>
          <p:grpSpPr>
            <a:xfrm>
              <a:off x="11561118" y="6448419"/>
              <a:ext cx="3910476" cy="859448"/>
              <a:chOff x="12456249" y="6679359"/>
              <a:chExt cx="3910476" cy="85944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536F8491-4BD0-D9F1-B694-FBBCBB020E10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9CECDC-C46D-5B6B-7153-CFA11CDAEEA2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39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이동 완료 대기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BE93DB03-611B-125F-EE03-9845B9ABD6F5}"/>
                </a:ext>
              </a:extLst>
            </p:cNvPr>
            <p:cNvGrpSpPr/>
            <p:nvPr/>
          </p:nvGrpSpPr>
          <p:grpSpPr>
            <a:xfrm>
              <a:off x="12208093" y="9041535"/>
              <a:ext cx="2665092" cy="859448"/>
              <a:chOff x="13086167" y="8735965"/>
              <a:chExt cx="2665092" cy="859448"/>
            </a:xfrm>
          </p:grpSpPr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AE1B45D7-1755-2ADD-AC83-8EC884839DC8}"/>
                  </a:ext>
                </a:extLst>
              </p:cNvPr>
              <p:cNvSpPr/>
              <p:nvPr/>
            </p:nvSpPr>
            <p:spPr>
              <a:xfrm>
                <a:off x="13086167" y="8735965"/>
                <a:ext cx="2665092" cy="859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BE21ADB-056D-6279-37AD-A9377B9F5C74}"/>
                  </a:ext>
                </a:extLst>
              </p:cNvPr>
              <p:cNvSpPr txBox="1"/>
              <p:nvPr/>
            </p:nvSpPr>
            <p:spPr>
              <a:xfrm>
                <a:off x="13564809" y="8965834"/>
                <a:ext cx="1707809" cy="39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연결 해제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32" name="Google Shape;109;p14">
              <a:extLst>
                <a:ext uri="{FF2B5EF4-FFF2-40B4-BE49-F238E27FC236}">
                  <a16:creationId xmlns:a16="http://schemas.microsoft.com/office/drawing/2014/main" id="{29F0AD4E-9195-734D-8C1F-EAD8A4596FDD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5932763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AFECF04A-2A85-B403-05BE-91D90FC7DF92}"/>
                </a:ext>
              </a:extLst>
            </p:cNvPr>
            <p:cNvSpPr/>
            <p:nvPr/>
          </p:nvSpPr>
          <p:spPr>
            <a:xfrm>
              <a:off x="11585401" y="7750605"/>
              <a:ext cx="3910476" cy="859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EFAEBC-0A29-CE16-5473-967B5764FCD4}"/>
                </a:ext>
              </a:extLst>
            </p:cNvPr>
            <p:cNvSpPr txBox="1"/>
            <p:nvPr/>
          </p:nvSpPr>
          <p:spPr>
            <a:xfrm>
              <a:off x="12543279" y="7980474"/>
              <a:ext cx="1994721" cy="399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토크 및 위치 확인</a:t>
              </a:r>
              <a:endPara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53" name="Google Shape;109;p14">
              <a:extLst>
                <a:ext uri="{FF2B5EF4-FFF2-40B4-BE49-F238E27FC236}">
                  <a16:creationId xmlns:a16="http://schemas.microsoft.com/office/drawing/2014/main" id="{0D405025-ED91-7E7C-0FDC-5B810C51A31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8610053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EFE508A0-EB6A-37B0-D3DC-C5140C01188A}"/>
              </a:ext>
            </a:extLst>
          </p:cNvPr>
          <p:cNvSpPr txBox="1"/>
          <p:nvPr/>
        </p:nvSpPr>
        <p:spPr>
          <a:xfrm>
            <a:off x="1447800" y="4076700"/>
            <a:ext cx="882199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IndyDCP2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라이브러리를 이용한 기본 제어 흐름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8935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C9DBF6-77DE-6D13-9B38-5AD1A57B6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EEBD4A0F-658F-E611-348F-90308559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624661F-9C61-E8EF-DF46-A82A2EB4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F0E4EF2-CAEB-109B-4CC4-7D511A4C0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03DAC4C-A628-EEB5-E4D5-7A9A7DBB2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F829F2B-C020-DC9F-C4CB-FDC073EB9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6F1270E1-688D-02E2-3FB5-4D0B904FC346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</a:t>
            </a: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3B59B3-2768-21F9-ABAE-8BA9A59550E5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52C40CBB-F51F-3633-4F4F-9D389A4711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977A0057-BB93-78EB-EF3D-EE2ADC1A7247}"/>
              </a:ext>
            </a:extLst>
          </p:cNvPr>
          <p:cNvSpPr txBox="1"/>
          <p:nvPr/>
        </p:nvSpPr>
        <p:spPr>
          <a:xfrm>
            <a:off x="1524000" y="35052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좌표계</a:t>
            </a:r>
            <a:r>
              <a:rPr lang="en-US" altLang="ko-KR" sz="2800" u="none" strike="noStrike" dirty="0">
                <a:ea typeface="Noto Sans KR Medium" panose="020B0200000000000000" pitchFamily="50" charset="-127"/>
              </a:rPr>
              <a:t>/</a:t>
            </a:r>
            <a:r>
              <a:rPr lang="ko-KR" altLang="en-US" sz="2800" u="none" strike="noStrike" dirty="0">
                <a:ea typeface="Noto Sans KR Medium" panose="020B0200000000000000" pitchFamily="50" charset="-127"/>
              </a:rPr>
              <a:t>행렬 변환 순서도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FB2E30-84E0-DF4A-7107-AE45146D9E9A}"/>
              </a:ext>
            </a:extLst>
          </p:cNvPr>
          <p:cNvGrpSpPr/>
          <p:nvPr/>
        </p:nvGrpSpPr>
        <p:grpSpPr>
          <a:xfrm>
            <a:off x="10972800" y="1681268"/>
            <a:ext cx="6299200" cy="7829346"/>
            <a:chOff x="11554462" y="877880"/>
            <a:chExt cx="3941415" cy="90231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3E7CCB7-1B91-B3FD-05A4-2B1FCB836805}"/>
                </a:ext>
              </a:extLst>
            </p:cNvPr>
            <p:cNvGrpSpPr/>
            <p:nvPr/>
          </p:nvGrpSpPr>
          <p:grpSpPr>
            <a:xfrm>
              <a:off x="11554462" y="877880"/>
              <a:ext cx="3923788" cy="1076251"/>
              <a:chOff x="12414506" y="1064424"/>
              <a:chExt cx="3923788" cy="1076251"/>
            </a:xfrm>
          </p:grpSpPr>
          <p:sp>
            <p:nvSpPr>
              <p:cNvPr id="39" name="모서리가 둥근 직사각형 10">
                <a:extLst>
                  <a:ext uri="{FF2B5EF4-FFF2-40B4-BE49-F238E27FC236}">
                    <a16:creationId xmlns:a16="http://schemas.microsoft.com/office/drawing/2014/main" id="{E43E82E4-EDFC-CF4B-72AC-399A737BF84D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8022C49-286B-B422-B762-063FE18D73F8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8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카메라 픽셀 좌표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(</a:t>
                </a:r>
                <a:r>
                  <a:rPr kumimoji="1" lang="en-US" altLang="ko-KR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u,v,z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 + Intrinsics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입력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4" name="Google Shape;109;p14">
              <a:extLst>
                <a:ext uri="{FF2B5EF4-FFF2-40B4-BE49-F238E27FC236}">
                  <a16:creationId xmlns:a16="http://schemas.microsoft.com/office/drawing/2014/main" id="{B9773972-076F-BD4E-C7FB-FFB82B92F95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1798855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FDBBA50-9498-A4E2-6650-24FAAAA29048}"/>
                </a:ext>
              </a:extLst>
            </p:cNvPr>
            <p:cNvGrpSpPr/>
            <p:nvPr/>
          </p:nvGrpSpPr>
          <p:grpSpPr>
            <a:xfrm>
              <a:off x="11561118" y="2316660"/>
              <a:ext cx="3910476" cy="859448"/>
              <a:chOff x="12427818" y="2527965"/>
              <a:chExt cx="3910476" cy="8594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18CC6AF-7867-C20B-82CC-371DBEB8D6C6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90BEB8D-6B23-6334-8A75-33D4205C58C0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Deproject</a:t>
                </a:r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(X,Y,Z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점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6" name="Google Shape;109;p14">
              <a:extLst>
                <a:ext uri="{FF2B5EF4-FFF2-40B4-BE49-F238E27FC236}">
                  <a16:creationId xmlns:a16="http://schemas.microsoft.com/office/drawing/2014/main" id="{4D26D64B-3AF9-2F0F-33A7-105B938FE2EA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317825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2B250AB-1211-E42A-3B08-F1CDBEBE9C88}"/>
                </a:ext>
              </a:extLst>
            </p:cNvPr>
            <p:cNvGrpSpPr/>
            <p:nvPr/>
          </p:nvGrpSpPr>
          <p:grpSpPr>
            <a:xfrm>
              <a:off x="11561118" y="3693913"/>
              <a:ext cx="3910476" cy="859448"/>
              <a:chOff x="12427818" y="3907817"/>
              <a:chExt cx="3910476" cy="85944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6296838-AAE8-1A6E-00CF-013B69EAD0C0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DD44F9D-78B7-1369-9608-885D3593C749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Camera -&gt; EE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오프셋 적용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8" name="Google Shape;109;p14">
              <a:extLst>
                <a:ext uri="{FF2B5EF4-FFF2-40B4-BE49-F238E27FC236}">
                  <a16:creationId xmlns:a16="http://schemas.microsoft.com/office/drawing/2014/main" id="{8E58256E-9CA0-C346-1810-010885074F6D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4555510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8821A97-5BCF-6531-B4F4-69A5E6614F3D}"/>
                </a:ext>
              </a:extLst>
            </p:cNvPr>
            <p:cNvGrpSpPr/>
            <p:nvPr/>
          </p:nvGrpSpPr>
          <p:grpSpPr>
            <a:xfrm>
              <a:off x="11561118" y="5071166"/>
              <a:ext cx="3910476" cy="859448"/>
              <a:chOff x="12427818" y="5293588"/>
              <a:chExt cx="3910476" cy="85944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8ECC070-3906-6C9E-D261-BDB8AD82BEC8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91468EA-0E5C-D6DC-D7C5-339D326BD673}"/>
                  </a:ext>
                </a:extLst>
              </p:cNvPr>
              <p:cNvSpPr txBox="1"/>
              <p:nvPr/>
            </p:nvSpPr>
            <p:spPr>
              <a:xfrm>
                <a:off x="12831950" y="5523257"/>
                <a:ext cx="2973180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EE -&gt; Global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변환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2" name="Google Shape;109;p14">
              <a:extLst>
                <a:ext uri="{FF2B5EF4-FFF2-40B4-BE49-F238E27FC236}">
                  <a16:creationId xmlns:a16="http://schemas.microsoft.com/office/drawing/2014/main" id="{CE3FDC3B-838A-3BF7-CB5A-E7C3B7FE2AD4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7298660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554AAD2F-E2BA-2619-CEAA-BB8C6F071B36}"/>
                </a:ext>
              </a:extLst>
            </p:cNvPr>
            <p:cNvGrpSpPr/>
            <p:nvPr/>
          </p:nvGrpSpPr>
          <p:grpSpPr>
            <a:xfrm>
              <a:off x="11561118" y="6448419"/>
              <a:ext cx="3910476" cy="859448"/>
              <a:chOff x="12456249" y="6679359"/>
              <a:chExt cx="3910476" cy="85944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1E984B34-2221-A8B4-10B6-AE91C74B740F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D8EF0D7-730B-9DDA-CF98-8C89A16067B1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보정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93AB597-3949-B649-96F6-03F8723411E3}"/>
                </a:ext>
              </a:extLst>
            </p:cNvPr>
            <p:cNvGrpSpPr/>
            <p:nvPr/>
          </p:nvGrpSpPr>
          <p:grpSpPr>
            <a:xfrm>
              <a:off x="12208093" y="9041535"/>
              <a:ext cx="2665092" cy="859448"/>
              <a:chOff x="13086167" y="8735965"/>
              <a:chExt cx="2665092" cy="85944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4C41136B-AB9D-57FF-D53E-BFEAC2FE7BD3}"/>
                  </a:ext>
                </a:extLst>
              </p:cNvPr>
              <p:cNvSpPr/>
              <p:nvPr/>
            </p:nvSpPr>
            <p:spPr>
              <a:xfrm>
                <a:off x="13086167" y="8735965"/>
                <a:ext cx="2665092" cy="859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02DC51-36A4-EE2A-1391-C0CF94C5A536}"/>
                  </a:ext>
                </a:extLst>
              </p:cNvPr>
              <p:cNvSpPr txBox="1"/>
              <p:nvPr/>
            </p:nvSpPr>
            <p:spPr>
              <a:xfrm>
                <a:off x="13564809" y="8965834"/>
                <a:ext cx="1707809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명령 실행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84B05F83-589B-F5AB-E6F7-305028204DCA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5932763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E13D7DD-5878-D4C6-14F4-001DE13DB78A}"/>
                </a:ext>
              </a:extLst>
            </p:cNvPr>
            <p:cNvSpPr/>
            <p:nvPr/>
          </p:nvSpPr>
          <p:spPr>
            <a:xfrm>
              <a:off x="11585401" y="7750605"/>
              <a:ext cx="3910476" cy="859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AFCB8C-C433-2D6F-C645-AD0259440CA7}"/>
                </a:ext>
              </a:extLst>
            </p:cNvPr>
            <p:cNvSpPr txBox="1"/>
            <p:nvPr/>
          </p:nvSpPr>
          <p:spPr>
            <a:xfrm>
              <a:off x="12543279" y="7980473"/>
              <a:ext cx="1994721" cy="46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포즈 생성</a:t>
              </a:r>
              <a:endPara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28" name="Google Shape;109;p14">
              <a:extLst>
                <a:ext uri="{FF2B5EF4-FFF2-40B4-BE49-F238E27FC236}">
                  <a16:creationId xmlns:a16="http://schemas.microsoft.com/office/drawing/2014/main" id="{720A60EB-1799-DD62-B586-48F1044AE479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8610053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3939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D9277-2CF9-3884-1582-EF60E543E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모서리가 둥근 직사각형 10">
            <a:extLst>
              <a:ext uri="{FF2B5EF4-FFF2-40B4-BE49-F238E27FC236}">
                <a16:creationId xmlns:a16="http://schemas.microsoft.com/office/drawing/2014/main" id="{384204C2-0F8A-7400-DBCF-663752246F6C}"/>
              </a:ext>
            </a:extLst>
          </p:cNvPr>
          <p:cNvSpPr/>
          <p:nvPr/>
        </p:nvSpPr>
        <p:spPr>
          <a:xfrm>
            <a:off x="10962163" y="1696669"/>
            <a:ext cx="6271028" cy="799130"/>
          </a:xfrm>
          <a:prstGeom prst="round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537723C-6A81-CD76-6AE4-4974072C6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C0CFBC0-2AC0-7D22-70A2-7D2F7F0E7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977B307-C00E-6ED9-DF38-71B9F8C7C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44DD16C6-4AD2-F9C7-D4C2-0DFFDEDAF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6DD3F9C-5EEB-28F4-EDC6-EA58325EF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A90AF10A-83A5-B717-8DC0-8D252782844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</a:t>
            </a: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8EDC4E3-3D47-6DC1-5ACB-35730686EA9E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1D5E6AA9-A50A-15F7-9F62-08F8A5F0D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DAB6A000-9EA5-D943-8C8E-E52908BE4D3D}"/>
              </a:ext>
            </a:extLst>
          </p:cNvPr>
          <p:cNvSpPr txBox="1"/>
          <p:nvPr/>
        </p:nvSpPr>
        <p:spPr>
          <a:xfrm>
            <a:off x="1524000" y="3505200"/>
            <a:ext cx="6964166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카메라 픽셀 좌표</a:t>
            </a:r>
            <a:r>
              <a:rPr lang="en-US" altLang="ko-KR" sz="2800" u="none" strike="noStrike" dirty="0">
                <a:ea typeface="Noto Sans KR Medium" panose="020B0200000000000000" pitchFamily="50" charset="-127"/>
              </a:rPr>
              <a:t>(</a:t>
            </a:r>
            <a:r>
              <a:rPr lang="en-US" altLang="ko-KR" sz="2800" u="none" strike="noStrike" dirty="0" err="1">
                <a:ea typeface="Noto Sans KR Medium" panose="020B0200000000000000" pitchFamily="50" charset="-127"/>
              </a:rPr>
              <a:t>u,v</a:t>
            </a:r>
            <a:r>
              <a:rPr lang="en-US" altLang="ko-KR" sz="2800" dirty="0">
                <a:ea typeface="Noto Sans KR Medium" panose="020B0200000000000000" pitchFamily="50" charset="-127"/>
              </a:rPr>
              <a:t>,) + Z + Intrinsics </a:t>
            </a:r>
            <a:r>
              <a:rPr lang="ko-KR" altLang="en-US" sz="2800" dirty="0">
                <a:ea typeface="Noto Sans KR Medium" panose="020B0200000000000000" pitchFamily="50" charset="-127"/>
              </a:rPr>
              <a:t>입력</a:t>
            </a:r>
            <a:r>
              <a:rPr lang="ko-KR" altLang="en-US" sz="2800" u="none" strike="noStrike" dirty="0">
                <a:ea typeface="Noto Sans KR Medium" panose="020B0200000000000000" pitchFamily="50" charset="-127"/>
              </a:rPr>
              <a:t> 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2292CFE-5204-C529-17BF-4DB950143420}"/>
              </a:ext>
            </a:extLst>
          </p:cNvPr>
          <p:cNvGrpSpPr/>
          <p:nvPr/>
        </p:nvGrpSpPr>
        <p:grpSpPr>
          <a:xfrm>
            <a:off x="10972800" y="1681268"/>
            <a:ext cx="6299200" cy="7829346"/>
            <a:chOff x="11554462" y="877880"/>
            <a:chExt cx="3941415" cy="90231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BBDF2D7-F5C0-9E14-663F-D813207DC2A5}"/>
                </a:ext>
              </a:extLst>
            </p:cNvPr>
            <p:cNvGrpSpPr/>
            <p:nvPr/>
          </p:nvGrpSpPr>
          <p:grpSpPr>
            <a:xfrm>
              <a:off x="11554462" y="877880"/>
              <a:ext cx="3923788" cy="1076251"/>
              <a:chOff x="12414506" y="1064424"/>
              <a:chExt cx="3923788" cy="1076251"/>
            </a:xfrm>
          </p:grpSpPr>
          <p:sp>
            <p:nvSpPr>
              <p:cNvPr id="39" name="모서리가 둥근 직사각형 10">
                <a:extLst>
                  <a:ext uri="{FF2B5EF4-FFF2-40B4-BE49-F238E27FC236}">
                    <a16:creationId xmlns:a16="http://schemas.microsoft.com/office/drawing/2014/main" id="{05FB3EB0-A120-F21E-A168-92E4C5AE9EEA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82C57DC-7AC8-B1BE-17D5-50CED180C382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8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카메라 픽셀 좌표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(</a:t>
                </a:r>
                <a:r>
                  <a:rPr kumimoji="1" lang="en-US" altLang="ko-KR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u,v,z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 + Intrinsics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입력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4" name="Google Shape;109;p14">
              <a:extLst>
                <a:ext uri="{FF2B5EF4-FFF2-40B4-BE49-F238E27FC236}">
                  <a16:creationId xmlns:a16="http://schemas.microsoft.com/office/drawing/2014/main" id="{01FCE5A3-5BD5-98C5-37CB-01A6E2F5FC0C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1798855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B877675-C61A-94D1-D8CC-5198A8CF6588}"/>
                </a:ext>
              </a:extLst>
            </p:cNvPr>
            <p:cNvGrpSpPr/>
            <p:nvPr/>
          </p:nvGrpSpPr>
          <p:grpSpPr>
            <a:xfrm>
              <a:off x="11561118" y="2316660"/>
              <a:ext cx="3910476" cy="859448"/>
              <a:chOff x="12427818" y="2527965"/>
              <a:chExt cx="3910476" cy="8594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C4D4FF83-0E27-C922-A435-B1A5B7605C4A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C2B794A-A7E3-7EC0-FDB0-22D1F398DEF1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Deproject</a:t>
                </a:r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(X,Y,Z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점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6" name="Google Shape;109;p14">
              <a:extLst>
                <a:ext uri="{FF2B5EF4-FFF2-40B4-BE49-F238E27FC236}">
                  <a16:creationId xmlns:a16="http://schemas.microsoft.com/office/drawing/2014/main" id="{F26F9344-633F-0DDB-C717-2A8ADA49336D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317825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DFF723C4-A8E8-DB85-6E6B-9BA4D33ECC97}"/>
                </a:ext>
              </a:extLst>
            </p:cNvPr>
            <p:cNvGrpSpPr/>
            <p:nvPr/>
          </p:nvGrpSpPr>
          <p:grpSpPr>
            <a:xfrm>
              <a:off x="11561118" y="3693913"/>
              <a:ext cx="3910476" cy="859448"/>
              <a:chOff x="12427818" y="3907817"/>
              <a:chExt cx="3910476" cy="85944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C3A9D7C8-DC89-9606-ABED-A5A4AE68958A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9100D88-0327-9FFC-FF5C-E8B21E6BDCB7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Camera -&gt; EE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오프셋 적용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8" name="Google Shape;109;p14">
              <a:extLst>
                <a:ext uri="{FF2B5EF4-FFF2-40B4-BE49-F238E27FC236}">
                  <a16:creationId xmlns:a16="http://schemas.microsoft.com/office/drawing/2014/main" id="{62D6CCE9-AB22-1C11-11CC-6BCBC73BC1CC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4555510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1B33DEB6-47B7-BCCC-AA7D-C25988F9D2FA}"/>
                </a:ext>
              </a:extLst>
            </p:cNvPr>
            <p:cNvGrpSpPr/>
            <p:nvPr/>
          </p:nvGrpSpPr>
          <p:grpSpPr>
            <a:xfrm>
              <a:off x="11561118" y="5071166"/>
              <a:ext cx="3910476" cy="859448"/>
              <a:chOff x="12427818" y="5293588"/>
              <a:chExt cx="3910476" cy="85944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1F816A8-9076-CB5A-6021-13812B432A4E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F3223E4-9BA9-4297-AF9B-AA0F883D1AB7}"/>
                  </a:ext>
                </a:extLst>
              </p:cNvPr>
              <p:cNvSpPr txBox="1"/>
              <p:nvPr/>
            </p:nvSpPr>
            <p:spPr>
              <a:xfrm>
                <a:off x="12831950" y="5523257"/>
                <a:ext cx="2973180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EE -&gt; Global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변환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2" name="Google Shape;109;p14">
              <a:extLst>
                <a:ext uri="{FF2B5EF4-FFF2-40B4-BE49-F238E27FC236}">
                  <a16:creationId xmlns:a16="http://schemas.microsoft.com/office/drawing/2014/main" id="{B514308C-5A2C-206B-B1EE-1D33BA257650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7298660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14F5C62-A89E-6C37-6973-20E16F7369B5}"/>
                </a:ext>
              </a:extLst>
            </p:cNvPr>
            <p:cNvGrpSpPr/>
            <p:nvPr/>
          </p:nvGrpSpPr>
          <p:grpSpPr>
            <a:xfrm>
              <a:off x="11561118" y="6448419"/>
              <a:ext cx="3910476" cy="859448"/>
              <a:chOff x="12456249" y="6679359"/>
              <a:chExt cx="3910476" cy="85944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655BA6E-3419-3EDB-0950-1733CA66DC2F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3BBF292-6749-D028-6361-00F0DB310002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보정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E818F02-B8E1-00E2-2953-36E13F13DC12}"/>
                </a:ext>
              </a:extLst>
            </p:cNvPr>
            <p:cNvGrpSpPr/>
            <p:nvPr/>
          </p:nvGrpSpPr>
          <p:grpSpPr>
            <a:xfrm>
              <a:off x="12208093" y="9041535"/>
              <a:ext cx="2665092" cy="859448"/>
              <a:chOff x="13086167" y="8735965"/>
              <a:chExt cx="2665092" cy="85944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BF42CD59-8FEA-E08A-EAFB-B7CA9BB8286F}"/>
                  </a:ext>
                </a:extLst>
              </p:cNvPr>
              <p:cNvSpPr/>
              <p:nvPr/>
            </p:nvSpPr>
            <p:spPr>
              <a:xfrm>
                <a:off x="13086167" y="8735965"/>
                <a:ext cx="2665092" cy="859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6283C8B-3728-23EF-7F66-2A8213F4D1C4}"/>
                  </a:ext>
                </a:extLst>
              </p:cNvPr>
              <p:cNvSpPr txBox="1"/>
              <p:nvPr/>
            </p:nvSpPr>
            <p:spPr>
              <a:xfrm>
                <a:off x="13564809" y="8965834"/>
                <a:ext cx="1707809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명령 실행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7FED152E-60CD-C245-A4EF-0A2A051566C9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5932763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0EB1C07A-2B1E-D21B-2639-25FACB9CCEDF}"/>
                </a:ext>
              </a:extLst>
            </p:cNvPr>
            <p:cNvSpPr/>
            <p:nvPr/>
          </p:nvSpPr>
          <p:spPr>
            <a:xfrm>
              <a:off x="11585401" y="7750605"/>
              <a:ext cx="3910476" cy="859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5221F1-E362-A6E7-6A95-9634F1B782B3}"/>
                </a:ext>
              </a:extLst>
            </p:cNvPr>
            <p:cNvSpPr txBox="1"/>
            <p:nvPr/>
          </p:nvSpPr>
          <p:spPr>
            <a:xfrm>
              <a:off x="12543279" y="7980473"/>
              <a:ext cx="1994721" cy="46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포즈 생성</a:t>
              </a:r>
              <a:endPara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28" name="Google Shape;109;p14">
              <a:extLst>
                <a:ext uri="{FF2B5EF4-FFF2-40B4-BE49-F238E27FC236}">
                  <a16:creationId xmlns:a16="http://schemas.microsoft.com/office/drawing/2014/main" id="{39918996-F376-8036-7AFC-73B732A7D4ED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8610053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B36994E-4EC2-C3F4-0D5B-364A1FEE649F}"/>
              </a:ext>
            </a:extLst>
          </p:cNvPr>
          <p:cNvSpPr txBox="1"/>
          <p:nvPr/>
        </p:nvSpPr>
        <p:spPr>
          <a:xfrm>
            <a:off x="1447800" y="4076700"/>
            <a:ext cx="8821994" cy="5158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카메라 픽셀 좌표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u,z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) +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깊이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Z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카메라 내부 파라미터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Intrinsics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입력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fx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391.56951904296875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fy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391.56951904296875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cx: 320.3621826171875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cy: 242.872802734375</a:t>
            </a:r>
          </a:p>
          <a:p>
            <a:pPr lvl="1">
              <a:lnSpc>
                <a:spcPct val="200000"/>
              </a:lnSpc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520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F6772E-5E55-F9B9-4878-E284DA507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BFCCDA57-6668-0599-01F8-3591B1D8E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9FF5723-4678-F40C-8BC7-EA9FA82FF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FB70BEA3-5A4B-0F39-D51D-5C3CFFBFFD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687775B-2125-4773-7DB9-97BE8945F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1C7CB941-8639-217A-7F91-804ECC838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0C90D917-089A-B694-1907-49FF8C921B3A}"/>
              </a:ext>
            </a:extLst>
          </p:cNvPr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시스템 개요</a:t>
            </a:r>
            <a:endParaRPr lang="en-US" sz="6000" b="0" i="0" u="none" strike="noStrike" dirty="0">
              <a:solidFill>
                <a:srgbClr val="27242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082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4D3C21-CB8E-74DB-6566-783CC0A32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A6670271-F37A-0FB0-E903-BF8771BC0DE7}"/>
              </a:ext>
            </a:extLst>
          </p:cNvPr>
          <p:cNvSpPr/>
          <p:nvPr/>
        </p:nvSpPr>
        <p:spPr>
          <a:xfrm>
            <a:off x="10970884" y="2913806"/>
            <a:ext cx="6249753" cy="745743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B4AB019F-8DEB-4E91-FAAF-7149A31F1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FCD25A6-0A28-E0FC-22FC-E6D30797D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A9DBA29-4E25-81AC-C7B7-BB2489A44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7355B6A-A1D4-B8AE-8084-B7AB4AD1F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671D830-F230-ACB6-7187-50306842A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26418292-FE4D-DA13-9064-6FAFF12DC8AD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</a:t>
            </a: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D8BA85-F2E2-B11F-4FDC-7FD1BB743D94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A17A8768-D07B-4174-F4CF-F4D9ADD4C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D02370DA-CDDE-FE8D-3BAB-08561A668717}"/>
              </a:ext>
            </a:extLst>
          </p:cNvPr>
          <p:cNvSpPr txBox="1"/>
          <p:nvPr/>
        </p:nvSpPr>
        <p:spPr>
          <a:xfrm>
            <a:off x="1524000" y="3505200"/>
            <a:ext cx="6964166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800" u="none" strike="noStrike" dirty="0" err="1">
                <a:ea typeface="Noto Sans KR Medium" panose="020B0200000000000000" pitchFamily="50" charset="-127"/>
              </a:rPr>
              <a:t>Deproject</a:t>
            </a:r>
            <a:r>
              <a:rPr lang="en-US" altLang="ko-KR" sz="2800" u="none" strike="noStrike" dirty="0">
                <a:ea typeface="Noto Sans KR Medium" panose="020B0200000000000000" pitchFamily="50" charset="-127"/>
              </a:rPr>
              <a:t> (</a:t>
            </a:r>
            <a:r>
              <a:rPr lang="ko-KR" altLang="en-US" sz="2800" u="none" strike="noStrike" dirty="0">
                <a:ea typeface="Noto Sans KR Medium" panose="020B0200000000000000" pitchFamily="50" charset="-127"/>
              </a:rPr>
              <a:t>카메라 </a:t>
            </a:r>
            <a:r>
              <a:rPr lang="en-US" altLang="ko-KR" sz="2800" dirty="0">
                <a:ea typeface="Noto Sans KR Medium" panose="020B0200000000000000" pitchFamily="50" charset="-127"/>
              </a:rPr>
              <a:t>3D </a:t>
            </a:r>
            <a:r>
              <a:rPr lang="ko-KR" altLang="en-US" sz="2800" dirty="0">
                <a:ea typeface="Noto Sans KR Medium" panose="020B0200000000000000" pitchFamily="50" charset="-127"/>
              </a:rPr>
              <a:t>점 얻기</a:t>
            </a:r>
            <a:r>
              <a:rPr lang="en-US" altLang="ko-KR" sz="2800" dirty="0">
                <a:ea typeface="Noto Sans KR Medium" panose="020B0200000000000000" pitchFamily="50" charset="-127"/>
              </a:rPr>
              <a:t>)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4135C81-CA51-8CB0-7A13-39A32E43B660}"/>
              </a:ext>
            </a:extLst>
          </p:cNvPr>
          <p:cNvGrpSpPr/>
          <p:nvPr/>
        </p:nvGrpSpPr>
        <p:grpSpPr>
          <a:xfrm>
            <a:off x="10972800" y="1681268"/>
            <a:ext cx="6299200" cy="7829346"/>
            <a:chOff x="11554462" y="877880"/>
            <a:chExt cx="3941415" cy="90231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C32D25A-8D03-96DE-B346-561033280531}"/>
                </a:ext>
              </a:extLst>
            </p:cNvPr>
            <p:cNvGrpSpPr/>
            <p:nvPr/>
          </p:nvGrpSpPr>
          <p:grpSpPr>
            <a:xfrm>
              <a:off x="11554462" y="877880"/>
              <a:ext cx="3923788" cy="1076251"/>
              <a:chOff x="12414506" y="1064424"/>
              <a:chExt cx="3923788" cy="1076251"/>
            </a:xfrm>
          </p:grpSpPr>
          <p:sp>
            <p:nvSpPr>
              <p:cNvPr id="39" name="모서리가 둥근 직사각형 10">
                <a:extLst>
                  <a:ext uri="{FF2B5EF4-FFF2-40B4-BE49-F238E27FC236}">
                    <a16:creationId xmlns:a16="http://schemas.microsoft.com/office/drawing/2014/main" id="{9843D532-276A-6170-4824-04E89113F7C6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46AA26B-F577-9C66-2CEB-0A9F79CEC237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8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카메라 픽셀 좌표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(</a:t>
                </a:r>
                <a:r>
                  <a:rPr kumimoji="1" lang="en-US" altLang="ko-KR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u,v,z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 + Intrinsics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입력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4" name="Google Shape;109;p14">
              <a:extLst>
                <a:ext uri="{FF2B5EF4-FFF2-40B4-BE49-F238E27FC236}">
                  <a16:creationId xmlns:a16="http://schemas.microsoft.com/office/drawing/2014/main" id="{B6A5DADE-950E-3413-D81A-6643A01E7850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1798855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1AA9D44-508A-E77D-9429-D3A1A3B8984D}"/>
                </a:ext>
              </a:extLst>
            </p:cNvPr>
            <p:cNvGrpSpPr/>
            <p:nvPr/>
          </p:nvGrpSpPr>
          <p:grpSpPr>
            <a:xfrm>
              <a:off x="11561118" y="2316660"/>
              <a:ext cx="3910476" cy="859448"/>
              <a:chOff x="12427818" y="2527965"/>
              <a:chExt cx="3910476" cy="8594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F570D50A-17F0-3429-CD56-F089BA36BC3B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A373DEF-F0AD-8A78-90F6-1C39E8481636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Deproject</a:t>
                </a:r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(X,Y,Z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점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6" name="Google Shape;109;p14">
              <a:extLst>
                <a:ext uri="{FF2B5EF4-FFF2-40B4-BE49-F238E27FC236}">
                  <a16:creationId xmlns:a16="http://schemas.microsoft.com/office/drawing/2014/main" id="{97EE2279-57BB-5698-9507-B7BEFF8CD9BB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317825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40A0F0E6-94F5-572A-1F5E-D08C13B2C566}"/>
                </a:ext>
              </a:extLst>
            </p:cNvPr>
            <p:cNvGrpSpPr/>
            <p:nvPr/>
          </p:nvGrpSpPr>
          <p:grpSpPr>
            <a:xfrm>
              <a:off x="11561118" y="3693913"/>
              <a:ext cx="3910476" cy="859448"/>
              <a:chOff x="12427818" y="3907817"/>
              <a:chExt cx="3910476" cy="85944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00613655-2471-F5D5-289B-3836D0CED67E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FE5961-D8B7-5610-9DD9-A58CC3883614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Camera -&gt; EE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오프셋 적용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8" name="Google Shape;109;p14">
              <a:extLst>
                <a:ext uri="{FF2B5EF4-FFF2-40B4-BE49-F238E27FC236}">
                  <a16:creationId xmlns:a16="http://schemas.microsoft.com/office/drawing/2014/main" id="{00512F62-5177-99EA-4B67-66651626EBBC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4555510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FB9D77C-850D-BAB6-BE25-2665251A0443}"/>
                </a:ext>
              </a:extLst>
            </p:cNvPr>
            <p:cNvGrpSpPr/>
            <p:nvPr/>
          </p:nvGrpSpPr>
          <p:grpSpPr>
            <a:xfrm>
              <a:off x="11561118" y="5071166"/>
              <a:ext cx="3910476" cy="859448"/>
              <a:chOff x="12427818" y="5293588"/>
              <a:chExt cx="3910476" cy="85944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F27F8CA7-7068-B4BF-A94C-360941CCDCA0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9DE59BE-8EF5-0267-766F-537A41B46E19}"/>
                  </a:ext>
                </a:extLst>
              </p:cNvPr>
              <p:cNvSpPr txBox="1"/>
              <p:nvPr/>
            </p:nvSpPr>
            <p:spPr>
              <a:xfrm>
                <a:off x="12831950" y="5523257"/>
                <a:ext cx="2973180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EE -&gt; Global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변환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2" name="Google Shape;109;p14">
              <a:extLst>
                <a:ext uri="{FF2B5EF4-FFF2-40B4-BE49-F238E27FC236}">
                  <a16:creationId xmlns:a16="http://schemas.microsoft.com/office/drawing/2014/main" id="{11974515-D016-128A-4C20-2FD19D360E16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7298660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32FE67B1-A15F-351A-C1D9-38D6DFCAD46E}"/>
                </a:ext>
              </a:extLst>
            </p:cNvPr>
            <p:cNvGrpSpPr/>
            <p:nvPr/>
          </p:nvGrpSpPr>
          <p:grpSpPr>
            <a:xfrm>
              <a:off x="11561118" y="6448419"/>
              <a:ext cx="3910476" cy="859448"/>
              <a:chOff x="12456249" y="6679359"/>
              <a:chExt cx="3910476" cy="85944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A1D6C4C-F1F4-D2C5-9940-1146A79B3430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B11B1CE-EC77-B248-1A75-2A25A050ECEF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보정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8E9462C-48FA-F415-0B60-3060A64D4C2E}"/>
                </a:ext>
              </a:extLst>
            </p:cNvPr>
            <p:cNvGrpSpPr/>
            <p:nvPr/>
          </p:nvGrpSpPr>
          <p:grpSpPr>
            <a:xfrm>
              <a:off x="12208093" y="9041535"/>
              <a:ext cx="2665092" cy="859448"/>
              <a:chOff x="13086167" y="8735965"/>
              <a:chExt cx="2665092" cy="85944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F6AD0629-18E1-0351-FBA2-77D7CDA1117C}"/>
                  </a:ext>
                </a:extLst>
              </p:cNvPr>
              <p:cNvSpPr/>
              <p:nvPr/>
            </p:nvSpPr>
            <p:spPr>
              <a:xfrm>
                <a:off x="13086167" y="8735965"/>
                <a:ext cx="2665092" cy="859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68B3DC1-E283-B9E9-FF42-AE8723D85B8E}"/>
                  </a:ext>
                </a:extLst>
              </p:cNvPr>
              <p:cNvSpPr txBox="1"/>
              <p:nvPr/>
            </p:nvSpPr>
            <p:spPr>
              <a:xfrm>
                <a:off x="13564809" y="8965834"/>
                <a:ext cx="1707809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명령 실행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23BED89C-5545-F6E4-2192-97E79916A9D4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5932763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C5759A7-3B23-EEB6-6846-735D3B10BFCC}"/>
                </a:ext>
              </a:extLst>
            </p:cNvPr>
            <p:cNvSpPr/>
            <p:nvPr/>
          </p:nvSpPr>
          <p:spPr>
            <a:xfrm>
              <a:off x="11585401" y="7750605"/>
              <a:ext cx="3910476" cy="859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654352-90DE-F025-7026-20714EF77424}"/>
                </a:ext>
              </a:extLst>
            </p:cNvPr>
            <p:cNvSpPr txBox="1"/>
            <p:nvPr/>
          </p:nvSpPr>
          <p:spPr>
            <a:xfrm>
              <a:off x="12543279" y="7980473"/>
              <a:ext cx="1994721" cy="46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포즈 생성</a:t>
              </a:r>
              <a:endPara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28" name="Google Shape;109;p14">
              <a:extLst>
                <a:ext uri="{FF2B5EF4-FFF2-40B4-BE49-F238E27FC236}">
                  <a16:creationId xmlns:a16="http://schemas.microsoft.com/office/drawing/2014/main" id="{4CE3425C-D282-C047-D31C-415F9274A9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8610053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D5A4A09E-13BA-75F7-B54B-63204FBC6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4149" y="5364204"/>
            <a:ext cx="6029936" cy="33181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4ECAC91-9FCD-A093-B385-CB1E8C9033DD}"/>
              </a:ext>
            </a:extLst>
          </p:cNvPr>
          <p:cNvSpPr txBox="1"/>
          <p:nvPr/>
        </p:nvSpPr>
        <p:spPr>
          <a:xfrm>
            <a:off x="1447800" y="4076700"/>
            <a:ext cx="882199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역투영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Deproject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91346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1938F-96A8-E6C2-18D1-5C9F33F57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64307D-3924-5F20-12AC-D132CAA3883B}"/>
              </a:ext>
            </a:extLst>
          </p:cNvPr>
          <p:cNvSpPr/>
          <p:nvPr/>
        </p:nvSpPr>
        <p:spPr>
          <a:xfrm>
            <a:off x="10970884" y="4149318"/>
            <a:ext cx="6249753" cy="745743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6B15CA3-764C-4B28-9307-8924CB34F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0AC652C-4582-9A6C-5049-3C5F45280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BC06817-3ED7-DB2E-C973-0B6005DD2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E6B5B9B-C634-227E-A5F4-C83908090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335528B-0172-21AC-465D-D6DAA5406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50D3E76D-E6BD-7BBA-EF12-104794167F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</a:t>
            </a: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5AFE2C3-ABE7-7F30-1A0F-A60398943C55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F56ABCF8-8A58-F0E2-242F-11E04F8E82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BEACC9AA-10EC-4FFC-E2BE-C0C2F31ABFD1}"/>
              </a:ext>
            </a:extLst>
          </p:cNvPr>
          <p:cNvSpPr txBox="1"/>
          <p:nvPr/>
        </p:nvSpPr>
        <p:spPr>
          <a:xfrm>
            <a:off x="1524000" y="3505200"/>
            <a:ext cx="6964166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800" dirty="0">
                <a:ea typeface="Noto Sans KR Medium" panose="020B0200000000000000" pitchFamily="50" charset="-127"/>
              </a:rPr>
              <a:t>Camera -&gt; </a:t>
            </a:r>
            <a:r>
              <a:rPr lang="en-US" altLang="ko-KR" sz="2800" dirty="0" err="1">
                <a:ea typeface="Noto Sans KR Medium" panose="020B0200000000000000" pitchFamily="50" charset="-127"/>
              </a:rPr>
              <a:t>EndEffector</a:t>
            </a:r>
            <a:r>
              <a:rPr lang="en-US" altLang="ko-KR" sz="2800" dirty="0">
                <a:ea typeface="Noto Sans KR Medium" panose="020B0200000000000000" pitchFamily="50" charset="-127"/>
              </a:rPr>
              <a:t> </a:t>
            </a:r>
            <a:r>
              <a:rPr lang="ko-KR" altLang="en-US" sz="2800" dirty="0">
                <a:ea typeface="Noto Sans KR Medium" panose="020B0200000000000000" pitchFamily="50" charset="-127"/>
              </a:rPr>
              <a:t>오프셋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4A626B-4BD6-3140-256E-B145E2297542}"/>
              </a:ext>
            </a:extLst>
          </p:cNvPr>
          <p:cNvGrpSpPr/>
          <p:nvPr/>
        </p:nvGrpSpPr>
        <p:grpSpPr>
          <a:xfrm>
            <a:off x="10972800" y="1681268"/>
            <a:ext cx="6299200" cy="7829346"/>
            <a:chOff x="11554462" y="877880"/>
            <a:chExt cx="3941415" cy="90231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CE4F10B9-F732-109E-CA69-2C6DC88521BD}"/>
                </a:ext>
              </a:extLst>
            </p:cNvPr>
            <p:cNvGrpSpPr/>
            <p:nvPr/>
          </p:nvGrpSpPr>
          <p:grpSpPr>
            <a:xfrm>
              <a:off x="11554462" y="877880"/>
              <a:ext cx="3923788" cy="1076251"/>
              <a:chOff x="12414506" y="1064424"/>
              <a:chExt cx="3923788" cy="1076251"/>
            </a:xfrm>
          </p:grpSpPr>
          <p:sp>
            <p:nvSpPr>
              <p:cNvPr id="39" name="모서리가 둥근 직사각형 10">
                <a:extLst>
                  <a:ext uri="{FF2B5EF4-FFF2-40B4-BE49-F238E27FC236}">
                    <a16:creationId xmlns:a16="http://schemas.microsoft.com/office/drawing/2014/main" id="{15C4B60B-EBBE-7165-792D-02D723C1EEA3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98EF38F-04BE-67FD-2DDC-E2CA91C07D5E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8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카메라 픽셀 좌표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(</a:t>
                </a:r>
                <a:r>
                  <a:rPr kumimoji="1" lang="en-US" altLang="ko-KR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u,v,z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 + Intrinsics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입력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4" name="Google Shape;109;p14">
              <a:extLst>
                <a:ext uri="{FF2B5EF4-FFF2-40B4-BE49-F238E27FC236}">
                  <a16:creationId xmlns:a16="http://schemas.microsoft.com/office/drawing/2014/main" id="{5EE25569-3A00-A98E-2074-0EB1BFB4E8BB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1798855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1E96A62-BBC3-F4D0-8381-8A643280D70E}"/>
                </a:ext>
              </a:extLst>
            </p:cNvPr>
            <p:cNvGrpSpPr/>
            <p:nvPr/>
          </p:nvGrpSpPr>
          <p:grpSpPr>
            <a:xfrm>
              <a:off x="11561118" y="2316660"/>
              <a:ext cx="3910476" cy="859448"/>
              <a:chOff x="12427818" y="2527965"/>
              <a:chExt cx="3910476" cy="8594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616E582-EF98-77EE-2FAD-65CAD575E8F8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366A5A9-3A0F-8190-4278-C67D0C099034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Deproject</a:t>
                </a:r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(X,Y,Z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점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6" name="Google Shape;109;p14">
              <a:extLst>
                <a:ext uri="{FF2B5EF4-FFF2-40B4-BE49-F238E27FC236}">
                  <a16:creationId xmlns:a16="http://schemas.microsoft.com/office/drawing/2014/main" id="{AE350379-E8C9-8737-A7D2-928864EF1421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317825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D401C73-3652-AA17-A811-CA63BD488D11}"/>
                </a:ext>
              </a:extLst>
            </p:cNvPr>
            <p:cNvGrpSpPr/>
            <p:nvPr/>
          </p:nvGrpSpPr>
          <p:grpSpPr>
            <a:xfrm>
              <a:off x="11561118" y="3693913"/>
              <a:ext cx="3910476" cy="859448"/>
              <a:chOff x="12427818" y="3907817"/>
              <a:chExt cx="3910476" cy="85944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6BF5B453-8B13-855A-39D0-F2CB62161A61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C3BCCE4-9D42-A123-5F56-A1C0DF09B12D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Camera -&gt; EE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오프셋 적용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8" name="Google Shape;109;p14">
              <a:extLst>
                <a:ext uri="{FF2B5EF4-FFF2-40B4-BE49-F238E27FC236}">
                  <a16:creationId xmlns:a16="http://schemas.microsoft.com/office/drawing/2014/main" id="{5AEDB2A2-4C10-1ED1-7B91-5FBBECCD6C33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4555510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F7791645-60ED-86A2-E27F-69DB5675FB56}"/>
                </a:ext>
              </a:extLst>
            </p:cNvPr>
            <p:cNvGrpSpPr/>
            <p:nvPr/>
          </p:nvGrpSpPr>
          <p:grpSpPr>
            <a:xfrm>
              <a:off x="11561118" y="5071166"/>
              <a:ext cx="3910476" cy="859448"/>
              <a:chOff x="12427818" y="5293588"/>
              <a:chExt cx="3910476" cy="85944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1A26A8FC-02B9-EF4B-C7B1-A17F54A8F467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84570F3-04F1-FAE5-ED05-A347A8D0DC0D}"/>
                  </a:ext>
                </a:extLst>
              </p:cNvPr>
              <p:cNvSpPr txBox="1"/>
              <p:nvPr/>
            </p:nvSpPr>
            <p:spPr>
              <a:xfrm>
                <a:off x="12831950" y="5523257"/>
                <a:ext cx="2973180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EE -&gt; Global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변환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2" name="Google Shape;109;p14">
              <a:extLst>
                <a:ext uri="{FF2B5EF4-FFF2-40B4-BE49-F238E27FC236}">
                  <a16:creationId xmlns:a16="http://schemas.microsoft.com/office/drawing/2014/main" id="{D0F05A3F-E576-A9BB-69F0-9872CC953D38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7298660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53B1BF0-8913-EE6C-C948-CD2B6394F7F8}"/>
                </a:ext>
              </a:extLst>
            </p:cNvPr>
            <p:cNvGrpSpPr/>
            <p:nvPr/>
          </p:nvGrpSpPr>
          <p:grpSpPr>
            <a:xfrm>
              <a:off x="11561118" y="6448419"/>
              <a:ext cx="3910476" cy="859448"/>
              <a:chOff x="12456249" y="6679359"/>
              <a:chExt cx="3910476" cy="85944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C89BADC-BDDC-E318-211B-3A0E55F10855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7108E9-7C08-231C-163C-5C4C43CBA5E9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보정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EEB3E3B5-86FD-5E65-B53E-48363F48B9BF}"/>
                </a:ext>
              </a:extLst>
            </p:cNvPr>
            <p:cNvGrpSpPr/>
            <p:nvPr/>
          </p:nvGrpSpPr>
          <p:grpSpPr>
            <a:xfrm>
              <a:off x="12208093" y="9041535"/>
              <a:ext cx="2665092" cy="859448"/>
              <a:chOff x="13086167" y="8735965"/>
              <a:chExt cx="2665092" cy="85944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535C90DC-99E4-99E3-F236-6DE7D453A199}"/>
                  </a:ext>
                </a:extLst>
              </p:cNvPr>
              <p:cNvSpPr/>
              <p:nvPr/>
            </p:nvSpPr>
            <p:spPr>
              <a:xfrm>
                <a:off x="13086167" y="8735965"/>
                <a:ext cx="2665092" cy="859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46C4E75-7DE5-19BA-43E6-BBB7BED8251B}"/>
                  </a:ext>
                </a:extLst>
              </p:cNvPr>
              <p:cNvSpPr txBox="1"/>
              <p:nvPr/>
            </p:nvSpPr>
            <p:spPr>
              <a:xfrm>
                <a:off x="13564809" y="8965834"/>
                <a:ext cx="1707809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명령 실행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A87A103D-9F35-EB56-DE26-2171F81CD22C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5932763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B4ABEBD4-3E5C-09CD-3774-DFD79FAF8437}"/>
                </a:ext>
              </a:extLst>
            </p:cNvPr>
            <p:cNvSpPr/>
            <p:nvPr/>
          </p:nvSpPr>
          <p:spPr>
            <a:xfrm>
              <a:off x="11585401" y="7750605"/>
              <a:ext cx="3910476" cy="859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D5552D-BEEC-0276-222C-8413B7E4F9ED}"/>
                </a:ext>
              </a:extLst>
            </p:cNvPr>
            <p:cNvSpPr txBox="1"/>
            <p:nvPr/>
          </p:nvSpPr>
          <p:spPr>
            <a:xfrm>
              <a:off x="12543279" y="7980473"/>
              <a:ext cx="1994721" cy="46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포즈 생성</a:t>
              </a:r>
              <a:endPara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28" name="Google Shape;109;p14">
              <a:extLst>
                <a:ext uri="{FF2B5EF4-FFF2-40B4-BE49-F238E27FC236}">
                  <a16:creationId xmlns:a16="http://schemas.microsoft.com/office/drawing/2014/main" id="{C5036810-411F-02CB-98EB-BF5BFC7BCE95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8610053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2F1CB51-B8D1-E711-BE36-275A454A33A9}"/>
              </a:ext>
            </a:extLst>
          </p:cNvPr>
          <p:cNvSpPr txBox="1"/>
          <p:nvPr/>
        </p:nvSpPr>
        <p:spPr>
          <a:xfrm>
            <a:off x="1447800" y="4076700"/>
            <a:ext cx="8821994" cy="72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자로 직접 측정한 번역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(0.10, 0.00, 0.127m)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적용 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552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8897D1-0046-CB1E-6C75-A02D8DAE7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0ED56030-70EA-577A-34CD-515B90F8A628}"/>
              </a:ext>
            </a:extLst>
          </p:cNvPr>
          <p:cNvSpPr/>
          <p:nvPr/>
        </p:nvSpPr>
        <p:spPr>
          <a:xfrm>
            <a:off x="10972800" y="5303891"/>
            <a:ext cx="6249753" cy="745743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7267D87-D8C8-1E33-5C94-0DA529E4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56D4F4-00B1-6554-1F58-248642F2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CB2B400B-35AA-A6A9-368B-1A45D7A6D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6E7D4F3-03F5-EFE7-8F72-EE2E946A7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5B7EBE1-9ABA-C5C0-A10C-CFC1FDF82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F35B3D06-A405-2BC0-E77D-3D9073A52CB5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</a:t>
            </a: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FF2824-2496-6550-6FE0-B4EE021AC84D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416FE1AF-CC12-3D4E-59F7-C1EE14AE8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E3E16649-653E-E332-0D94-BBAB1893C246}"/>
              </a:ext>
            </a:extLst>
          </p:cNvPr>
          <p:cNvSpPr txBox="1"/>
          <p:nvPr/>
        </p:nvSpPr>
        <p:spPr>
          <a:xfrm>
            <a:off x="1524000" y="3505200"/>
            <a:ext cx="6964166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altLang="ko-KR" sz="2800" dirty="0" err="1">
                <a:ea typeface="Noto Sans KR Medium" panose="020B0200000000000000" pitchFamily="50" charset="-127"/>
              </a:rPr>
              <a:t>EndEffector</a:t>
            </a:r>
            <a:r>
              <a:rPr lang="en-US" altLang="ko-KR" sz="2800" dirty="0">
                <a:ea typeface="Noto Sans KR Medium" panose="020B0200000000000000" pitchFamily="50" charset="-127"/>
              </a:rPr>
              <a:t> -&gt; Global </a:t>
            </a:r>
            <a:r>
              <a:rPr lang="ko-KR" altLang="en-US" sz="2800" dirty="0">
                <a:ea typeface="Noto Sans KR Medium" panose="020B0200000000000000" pitchFamily="50" charset="-127"/>
              </a:rPr>
              <a:t>변환 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03D5535-D020-10DE-AF0A-BA3D98CCDD76}"/>
              </a:ext>
            </a:extLst>
          </p:cNvPr>
          <p:cNvGrpSpPr/>
          <p:nvPr/>
        </p:nvGrpSpPr>
        <p:grpSpPr>
          <a:xfrm>
            <a:off x="10972800" y="1681268"/>
            <a:ext cx="6299200" cy="7829346"/>
            <a:chOff x="11554462" y="877880"/>
            <a:chExt cx="3941415" cy="90231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0AC4A63-5965-78EE-4DEE-DEC06D00795B}"/>
                </a:ext>
              </a:extLst>
            </p:cNvPr>
            <p:cNvGrpSpPr/>
            <p:nvPr/>
          </p:nvGrpSpPr>
          <p:grpSpPr>
            <a:xfrm>
              <a:off x="11554462" y="877880"/>
              <a:ext cx="3923788" cy="1076251"/>
              <a:chOff x="12414506" y="1064424"/>
              <a:chExt cx="3923788" cy="1076251"/>
            </a:xfrm>
          </p:grpSpPr>
          <p:sp>
            <p:nvSpPr>
              <p:cNvPr id="39" name="모서리가 둥근 직사각형 10">
                <a:extLst>
                  <a:ext uri="{FF2B5EF4-FFF2-40B4-BE49-F238E27FC236}">
                    <a16:creationId xmlns:a16="http://schemas.microsoft.com/office/drawing/2014/main" id="{16B2A2A0-401C-CF32-AB48-A0BC602BB954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58E4F89-CFF9-89DA-A16E-E74A877BC98A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8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카메라 픽셀 좌표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(</a:t>
                </a:r>
                <a:r>
                  <a:rPr kumimoji="1" lang="en-US" altLang="ko-KR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u,v,z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 + Intrinsics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입력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4" name="Google Shape;109;p14">
              <a:extLst>
                <a:ext uri="{FF2B5EF4-FFF2-40B4-BE49-F238E27FC236}">
                  <a16:creationId xmlns:a16="http://schemas.microsoft.com/office/drawing/2014/main" id="{A25D3FE5-FBA8-79C8-2205-B9A1E684C94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1798855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73E39E3A-B168-DCFF-DFF6-10B39633730D}"/>
                </a:ext>
              </a:extLst>
            </p:cNvPr>
            <p:cNvGrpSpPr/>
            <p:nvPr/>
          </p:nvGrpSpPr>
          <p:grpSpPr>
            <a:xfrm>
              <a:off x="11561118" y="2316660"/>
              <a:ext cx="3910476" cy="859448"/>
              <a:chOff x="12427818" y="2527965"/>
              <a:chExt cx="3910476" cy="8594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04F70BDE-4CE7-4290-2898-9C8B205F3556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B6534F5-C03D-5299-A59E-7944EF1620BF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Deproject</a:t>
                </a:r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(X,Y,Z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점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6" name="Google Shape;109;p14">
              <a:extLst>
                <a:ext uri="{FF2B5EF4-FFF2-40B4-BE49-F238E27FC236}">
                  <a16:creationId xmlns:a16="http://schemas.microsoft.com/office/drawing/2014/main" id="{CC4621A8-9D0F-8AAF-C0A6-1527C9DE34DA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317825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88AD8247-E874-CC02-122D-F191354C4DE1}"/>
                </a:ext>
              </a:extLst>
            </p:cNvPr>
            <p:cNvGrpSpPr/>
            <p:nvPr/>
          </p:nvGrpSpPr>
          <p:grpSpPr>
            <a:xfrm>
              <a:off x="11561118" y="3693913"/>
              <a:ext cx="3910476" cy="859448"/>
              <a:chOff x="12427818" y="3907817"/>
              <a:chExt cx="3910476" cy="85944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A60BB4D7-4C8F-B0F8-B44A-33DE79BF9F76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6491CC1-DB10-20C4-3610-E8DB2D783A80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Camera -&gt; EE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오프셋 적용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8" name="Google Shape;109;p14">
              <a:extLst>
                <a:ext uri="{FF2B5EF4-FFF2-40B4-BE49-F238E27FC236}">
                  <a16:creationId xmlns:a16="http://schemas.microsoft.com/office/drawing/2014/main" id="{2147D6F3-1AC1-9094-14BF-B70048AA6FAA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4555510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A66CEEE-A308-4703-BE64-A0AFDD8FB4DE}"/>
                </a:ext>
              </a:extLst>
            </p:cNvPr>
            <p:cNvGrpSpPr/>
            <p:nvPr/>
          </p:nvGrpSpPr>
          <p:grpSpPr>
            <a:xfrm>
              <a:off x="11561118" y="5071166"/>
              <a:ext cx="3910476" cy="859448"/>
              <a:chOff x="12427818" y="5293588"/>
              <a:chExt cx="3910476" cy="85944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2DA5C16-DF16-6BAA-4770-C0FC6B39EC80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8DB2A2B-242C-BEEB-0B27-FC7C20495155}"/>
                  </a:ext>
                </a:extLst>
              </p:cNvPr>
              <p:cNvSpPr txBox="1"/>
              <p:nvPr/>
            </p:nvSpPr>
            <p:spPr>
              <a:xfrm>
                <a:off x="12831950" y="5523257"/>
                <a:ext cx="2973180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EE -&gt; Global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변환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2" name="Google Shape;109;p14">
              <a:extLst>
                <a:ext uri="{FF2B5EF4-FFF2-40B4-BE49-F238E27FC236}">
                  <a16:creationId xmlns:a16="http://schemas.microsoft.com/office/drawing/2014/main" id="{9507D215-994B-403C-540C-E917771AC67C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7298660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42CE11B-5A6C-EC87-D2DD-8F814541412A}"/>
                </a:ext>
              </a:extLst>
            </p:cNvPr>
            <p:cNvGrpSpPr/>
            <p:nvPr/>
          </p:nvGrpSpPr>
          <p:grpSpPr>
            <a:xfrm>
              <a:off x="11561118" y="6448419"/>
              <a:ext cx="3910476" cy="859448"/>
              <a:chOff x="12456249" y="6679359"/>
              <a:chExt cx="3910476" cy="85944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D01865AF-63D5-3746-5451-AEAB28A154CE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BCF2C6-A7FA-6E91-5FFC-BD075C4EA3E3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보정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ACD4F3FE-97E9-8723-7874-5E66D2373B35}"/>
                </a:ext>
              </a:extLst>
            </p:cNvPr>
            <p:cNvGrpSpPr/>
            <p:nvPr/>
          </p:nvGrpSpPr>
          <p:grpSpPr>
            <a:xfrm>
              <a:off x="12208093" y="9041535"/>
              <a:ext cx="2665092" cy="859448"/>
              <a:chOff x="13086167" y="8735965"/>
              <a:chExt cx="2665092" cy="85944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7B4680B5-1AD2-2C01-15BF-B78F44B15731}"/>
                  </a:ext>
                </a:extLst>
              </p:cNvPr>
              <p:cNvSpPr/>
              <p:nvPr/>
            </p:nvSpPr>
            <p:spPr>
              <a:xfrm>
                <a:off x="13086167" y="8735965"/>
                <a:ext cx="2665092" cy="859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7611AA-64B1-202D-AD75-389BDA01D5A2}"/>
                  </a:ext>
                </a:extLst>
              </p:cNvPr>
              <p:cNvSpPr txBox="1"/>
              <p:nvPr/>
            </p:nvSpPr>
            <p:spPr>
              <a:xfrm>
                <a:off x="13564809" y="8965834"/>
                <a:ext cx="1707809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명령 실행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65C8606E-95D1-658A-0DEF-FEED071E3624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5932763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DCF84E62-49AD-AC32-1AE8-45DF2B8A9803}"/>
                </a:ext>
              </a:extLst>
            </p:cNvPr>
            <p:cNvSpPr/>
            <p:nvPr/>
          </p:nvSpPr>
          <p:spPr>
            <a:xfrm>
              <a:off x="11585401" y="7750605"/>
              <a:ext cx="3910476" cy="859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F227B82-AF18-4CB8-2280-FE8CA3015C78}"/>
                </a:ext>
              </a:extLst>
            </p:cNvPr>
            <p:cNvSpPr txBox="1"/>
            <p:nvPr/>
          </p:nvSpPr>
          <p:spPr>
            <a:xfrm>
              <a:off x="12543279" y="7980473"/>
              <a:ext cx="1994721" cy="46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포즈 생성</a:t>
              </a:r>
              <a:endPara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28" name="Google Shape;109;p14">
              <a:extLst>
                <a:ext uri="{FF2B5EF4-FFF2-40B4-BE49-F238E27FC236}">
                  <a16:creationId xmlns:a16="http://schemas.microsoft.com/office/drawing/2014/main" id="{FF936A39-FA39-DC74-F9BD-9F32064B4980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8610053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AD1DFF48-5503-ECC1-DE7C-7D31DE4072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4544" y="5854488"/>
            <a:ext cx="6713220" cy="300978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E742ED4-3349-A1FE-AA18-DCCEB7B2D093}"/>
              </a:ext>
            </a:extLst>
          </p:cNvPr>
          <p:cNvSpPr txBox="1"/>
          <p:nvPr/>
        </p:nvSpPr>
        <p:spPr>
          <a:xfrm>
            <a:off x="1447800" y="4076700"/>
            <a:ext cx="8821994" cy="1464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로봇에서 읽은 현재 태스크 포즈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[</a:t>
            </a: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x,y,z,rx,ry,rz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]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를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>
              <a:lnSpc>
                <a:spcPct val="20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행렬로 변환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06876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064885-20FA-3D3C-F54B-C10AEF49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17574EB-17BA-771F-D63F-B3AF4AF815DE}"/>
              </a:ext>
            </a:extLst>
          </p:cNvPr>
          <p:cNvSpPr/>
          <p:nvPr/>
        </p:nvSpPr>
        <p:spPr>
          <a:xfrm>
            <a:off x="10972800" y="6523702"/>
            <a:ext cx="6249753" cy="745743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607CE62-E5A6-A39D-4E5D-AAE1436FB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3C2A259-98AE-D3C1-EFCC-501836362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BEEF6200-A1A1-A5D1-ADBE-CC1B1FF1F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979EB898-F90E-BA1C-7393-E386C2B20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18F867DA-05F1-2E18-0828-D2C2CB2266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E7DB7C2C-A45F-1CD7-EAD4-162A8E7A9AA9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</a:t>
            </a: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83C0A7-B34B-BAC5-BA46-F32A4EA6A875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5EB906EC-AC76-51AD-EDD0-B69F70679B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CE7D375B-A4DC-2119-D91C-96A9B7E105FA}"/>
              </a:ext>
            </a:extLst>
          </p:cNvPr>
          <p:cNvSpPr txBox="1"/>
          <p:nvPr/>
        </p:nvSpPr>
        <p:spPr>
          <a:xfrm>
            <a:off x="1524000" y="3505200"/>
            <a:ext cx="6964166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좌표 보정</a:t>
            </a:r>
            <a:r>
              <a:rPr lang="en-US" altLang="ko-KR" sz="2800" u="none" strike="noStrike" dirty="0">
                <a:ea typeface="Noto Sans KR Medium" panose="020B0200000000000000" pitchFamily="50" charset="-127"/>
              </a:rPr>
              <a:t>(Backoff, Lift </a:t>
            </a:r>
            <a:r>
              <a:rPr lang="ko-KR" altLang="en-US" sz="2800" u="none" strike="noStrike" dirty="0">
                <a:ea typeface="Noto Sans KR Medium" panose="020B0200000000000000" pitchFamily="50" charset="-127"/>
              </a:rPr>
              <a:t>등</a:t>
            </a:r>
            <a:r>
              <a:rPr lang="en-US" altLang="ko-KR" sz="2800" u="none" strike="noStrike" dirty="0">
                <a:ea typeface="Noto Sans KR Medium" panose="020B0200000000000000" pitchFamily="50" charset="-127"/>
              </a:rPr>
              <a:t>)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D77ED47-1CC4-14A9-B254-489BF9867843}"/>
              </a:ext>
            </a:extLst>
          </p:cNvPr>
          <p:cNvGrpSpPr/>
          <p:nvPr/>
        </p:nvGrpSpPr>
        <p:grpSpPr>
          <a:xfrm>
            <a:off x="10972800" y="1681268"/>
            <a:ext cx="6299200" cy="7829346"/>
            <a:chOff x="11554462" y="877880"/>
            <a:chExt cx="3941415" cy="90231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2CB9DE6-0F37-522D-E9CD-3155F1A04595}"/>
                </a:ext>
              </a:extLst>
            </p:cNvPr>
            <p:cNvGrpSpPr/>
            <p:nvPr/>
          </p:nvGrpSpPr>
          <p:grpSpPr>
            <a:xfrm>
              <a:off x="11554462" y="877880"/>
              <a:ext cx="3923788" cy="1076251"/>
              <a:chOff x="12414506" y="1064424"/>
              <a:chExt cx="3923788" cy="1076251"/>
            </a:xfrm>
          </p:grpSpPr>
          <p:sp>
            <p:nvSpPr>
              <p:cNvPr id="39" name="모서리가 둥근 직사각형 10">
                <a:extLst>
                  <a:ext uri="{FF2B5EF4-FFF2-40B4-BE49-F238E27FC236}">
                    <a16:creationId xmlns:a16="http://schemas.microsoft.com/office/drawing/2014/main" id="{FCEBB609-29BD-E141-92B8-1C2FC9DE2DA4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48A0C78-4F4F-AA16-B9AC-E18B9C40EBC6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8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카메라 픽셀 좌표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(</a:t>
                </a:r>
                <a:r>
                  <a:rPr kumimoji="1" lang="en-US" altLang="ko-KR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u,v,z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 + Intrinsics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입력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4" name="Google Shape;109;p14">
              <a:extLst>
                <a:ext uri="{FF2B5EF4-FFF2-40B4-BE49-F238E27FC236}">
                  <a16:creationId xmlns:a16="http://schemas.microsoft.com/office/drawing/2014/main" id="{2282ADAC-3D62-A404-7C8A-B871E33C747A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1798855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3CACDBCA-8C8E-640E-F7EB-FFF76D9FF222}"/>
                </a:ext>
              </a:extLst>
            </p:cNvPr>
            <p:cNvGrpSpPr/>
            <p:nvPr/>
          </p:nvGrpSpPr>
          <p:grpSpPr>
            <a:xfrm>
              <a:off x="11561118" y="2316660"/>
              <a:ext cx="3910476" cy="859448"/>
              <a:chOff x="12427818" y="2527965"/>
              <a:chExt cx="3910476" cy="8594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C056B40-1376-9BF3-3EAD-77F5039401BF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F6E8167F-059D-9D90-76C1-3046272CEEC4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Deproject</a:t>
                </a:r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(X,Y,Z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점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6" name="Google Shape;109;p14">
              <a:extLst>
                <a:ext uri="{FF2B5EF4-FFF2-40B4-BE49-F238E27FC236}">
                  <a16:creationId xmlns:a16="http://schemas.microsoft.com/office/drawing/2014/main" id="{7036E5C4-F954-7E1E-8432-FEE94C63B4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317825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5CBB9E-C968-BC05-BF02-AC38C21379C1}"/>
                </a:ext>
              </a:extLst>
            </p:cNvPr>
            <p:cNvGrpSpPr/>
            <p:nvPr/>
          </p:nvGrpSpPr>
          <p:grpSpPr>
            <a:xfrm>
              <a:off x="11561118" y="3693913"/>
              <a:ext cx="3910476" cy="859448"/>
              <a:chOff x="12427818" y="3907817"/>
              <a:chExt cx="3910476" cy="85944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E49463C0-9546-D70A-1821-C872EC3A3552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F8CC42F-142A-0BDB-EAC8-38A7FB67832A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Camera -&gt; EE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오프셋 적용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8" name="Google Shape;109;p14">
              <a:extLst>
                <a:ext uri="{FF2B5EF4-FFF2-40B4-BE49-F238E27FC236}">
                  <a16:creationId xmlns:a16="http://schemas.microsoft.com/office/drawing/2014/main" id="{43C89F60-A8CC-2C01-DC82-6D84A8582017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4555510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EF4003B-EC62-0CEA-EDB6-7F490074B5FA}"/>
                </a:ext>
              </a:extLst>
            </p:cNvPr>
            <p:cNvGrpSpPr/>
            <p:nvPr/>
          </p:nvGrpSpPr>
          <p:grpSpPr>
            <a:xfrm>
              <a:off x="11561118" y="5071166"/>
              <a:ext cx="3910476" cy="859448"/>
              <a:chOff x="12427818" y="5293588"/>
              <a:chExt cx="3910476" cy="85944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7A213E3E-E0B4-8FA7-B944-91529BF6AB13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7A1A801-9FC3-7AA7-DE41-81ED92E3C4A4}"/>
                  </a:ext>
                </a:extLst>
              </p:cNvPr>
              <p:cNvSpPr txBox="1"/>
              <p:nvPr/>
            </p:nvSpPr>
            <p:spPr>
              <a:xfrm>
                <a:off x="12831950" y="5523257"/>
                <a:ext cx="2973180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EE -&gt; Global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변환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2" name="Google Shape;109;p14">
              <a:extLst>
                <a:ext uri="{FF2B5EF4-FFF2-40B4-BE49-F238E27FC236}">
                  <a16:creationId xmlns:a16="http://schemas.microsoft.com/office/drawing/2014/main" id="{76AF9DA8-A04C-39F6-99B2-6C3726F20782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7298660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51436B5-BB24-F0A8-40A4-E56E8FC9D81D}"/>
                </a:ext>
              </a:extLst>
            </p:cNvPr>
            <p:cNvGrpSpPr/>
            <p:nvPr/>
          </p:nvGrpSpPr>
          <p:grpSpPr>
            <a:xfrm>
              <a:off x="11561118" y="6448419"/>
              <a:ext cx="3910476" cy="859448"/>
              <a:chOff x="12456249" y="6679359"/>
              <a:chExt cx="3910476" cy="85944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5042E30B-1611-AA61-39A0-D634F969B738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C9B4D2-7FCA-163D-113D-B0E78FB3EE91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보정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E870ABC-31BE-11EA-F0DA-121788B76A0D}"/>
                </a:ext>
              </a:extLst>
            </p:cNvPr>
            <p:cNvGrpSpPr/>
            <p:nvPr/>
          </p:nvGrpSpPr>
          <p:grpSpPr>
            <a:xfrm>
              <a:off x="12208093" y="9041535"/>
              <a:ext cx="2665092" cy="859448"/>
              <a:chOff x="13086167" y="8735965"/>
              <a:chExt cx="2665092" cy="85944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6B112A3D-200F-E1B3-7285-2A49FCA4E869}"/>
                  </a:ext>
                </a:extLst>
              </p:cNvPr>
              <p:cNvSpPr/>
              <p:nvPr/>
            </p:nvSpPr>
            <p:spPr>
              <a:xfrm>
                <a:off x="13086167" y="8735965"/>
                <a:ext cx="2665092" cy="859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3340A4B-C2AE-8775-66CD-E00FC7C08A16}"/>
                  </a:ext>
                </a:extLst>
              </p:cNvPr>
              <p:cNvSpPr txBox="1"/>
              <p:nvPr/>
            </p:nvSpPr>
            <p:spPr>
              <a:xfrm>
                <a:off x="13564809" y="8965834"/>
                <a:ext cx="1707809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명령 실행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87738CBD-597F-99C8-FCBB-EF382DFAD9B1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5932763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23A93D1-7592-D780-8EFA-6535C9BE4AF9}"/>
                </a:ext>
              </a:extLst>
            </p:cNvPr>
            <p:cNvSpPr/>
            <p:nvPr/>
          </p:nvSpPr>
          <p:spPr>
            <a:xfrm>
              <a:off x="11585401" y="7750605"/>
              <a:ext cx="3910476" cy="859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20CBCD-3A93-35F5-093E-5E58635BBDA6}"/>
                </a:ext>
              </a:extLst>
            </p:cNvPr>
            <p:cNvSpPr txBox="1"/>
            <p:nvPr/>
          </p:nvSpPr>
          <p:spPr>
            <a:xfrm>
              <a:off x="12543279" y="7980473"/>
              <a:ext cx="1994721" cy="46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포즈 생성</a:t>
              </a:r>
              <a:endPara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28" name="Google Shape;109;p14">
              <a:extLst>
                <a:ext uri="{FF2B5EF4-FFF2-40B4-BE49-F238E27FC236}">
                  <a16:creationId xmlns:a16="http://schemas.microsoft.com/office/drawing/2014/main" id="{092C449D-52E3-4897-1959-0D1A7080BA55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8610053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8D5B6AF-4CCE-4E67-6A6D-4B8E9EDF5F2D}"/>
              </a:ext>
            </a:extLst>
          </p:cNvPr>
          <p:cNvSpPr txBox="1"/>
          <p:nvPr/>
        </p:nvSpPr>
        <p:spPr>
          <a:xfrm>
            <a:off x="1447800" y="4076700"/>
            <a:ext cx="8821994" cy="29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Backoff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Lift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2F0434-63F0-985B-CF84-B48164A353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1676" y="4924728"/>
            <a:ext cx="5417886" cy="79010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5E62758B-6541-6F05-805F-2D85B28BB2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1676" y="7279947"/>
            <a:ext cx="5271124" cy="14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27112-5A85-ABB5-F3E4-8CFF5D2F7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E458CC2-AC0F-0804-199A-2EA7DBBFBB94}"/>
              </a:ext>
            </a:extLst>
          </p:cNvPr>
          <p:cNvSpPr/>
          <p:nvPr/>
        </p:nvSpPr>
        <p:spPr>
          <a:xfrm>
            <a:off x="11035623" y="7671371"/>
            <a:ext cx="6249753" cy="745743"/>
          </a:xfrm>
          <a:prstGeom prst="rect">
            <a:avLst/>
          </a:prstGeom>
          <a:solidFill>
            <a:srgbClr val="D7E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CF6AA1-3557-057B-AD4F-69B3919B0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7FB3049-F7D2-C1E8-531B-63EF24653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57A3F667-3E80-CD6E-1DD2-4AE82291D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D5CACD2-A341-12BE-F300-F3F69B06C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81F7A95-6F53-8C9A-A34D-A5104D187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89ED96B4-044E-0185-3757-13D5575A94F1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</a:t>
            </a: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25949C-706A-BB72-3ED3-0A94DCECE2B2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AF6A71E1-E9A1-097C-B813-679CCA62F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F661CE95-4C33-1BAD-38A1-1A13733441B0}"/>
              </a:ext>
            </a:extLst>
          </p:cNvPr>
          <p:cNvSpPr txBox="1"/>
          <p:nvPr/>
        </p:nvSpPr>
        <p:spPr>
          <a:xfrm>
            <a:off x="1524000" y="3505200"/>
            <a:ext cx="6964166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좌표 보정</a:t>
            </a:r>
            <a:r>
              <a:rPr lang="en-US" altLang="ko-KR" sz="2800" u="none" strike="noStrike" dirty="0">
                <a:ea typeface="Noto Sans KR Medium" panose="020B0200000000000000" pitchFamily="50" charset="-127"/>
              </a:rPr>
              <a:t>(Backoff, Lift </a:t>
            </a:r>
            <a:r>
              <a:rPr lang="ko-KR" altLang="en-US" sz="2800" u="none" strike="noStrike" dirty="0">
                <a:ea typeface="Noto Sans KR Medium" panose="020B0200000000000000" pitchFamily="50" charset="-127"/>
              </a:rPr>
              <a:t>등</a:t>
            </a:r>
            <a:r>
              <a:rPr lang="en-US" altLang="ko-KR" sz="2800" u="none" strike="noStrike" dirty="0">
                <a:ea typeface="Noto Sans KR Medium" panose="020B0200000000000000" pitchFamily="50" charset="-127"/>
              </a:rPr>
              <a:t>)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9B7658B-C12E-8BD1-8611-EBED70A16B9A}"/>
              </a:ext>
            </a:extLst>
          </p:cNvPr>
          <p:cNvGrpSpPr/>
          <p:nvPr/>
        </p:nvGrpSpPr>
        <p:grpSpPr>
          <a:xfrm>
            <a:off x="10972800" y="1681268"/>
            <a:ext cx="6299200" cy="7829346"/>
            <a:chOff x="11554462" y="877880"/>
            <a:chExt cx="3941415" cy="90231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B1BFC14-4C64-198D-48B8-C9B968ECA8D5}"/>
                </a:ext>
              </a:extLst>
            </p:cNvPr>
            <p:cNvGrpSpPr/>
            <p:nvPr/>
          </p:nvGrpSpPr>
          <p:grpSpPr>
            <a:xfrm>
              <a:off x="11554462" y="877880"/>
              <a:ext cx="3923788" cy="1076251"/>
              <a:chOff x="12414506" y="1064424"/>
              <a:chExt cx="3923788" cy="1076251"/>
            </a:xfrm>
          </p:grpSpPr>
          <p:sp>
            <p:nvSpPr>
              <p:cNvPr id="39" name="모서리가 둥근 직사각형 10">
                <a:extLst>
                  <a:ext uri="{FF2B5EF4-FFF2-40B4-BE49-F238E27FC236}">
                    <a16:creationId xmlns:a16="http://schemas.microsoft.com/office/drawing/2014/main" id="{85B7B3CF-79D5-9658-69BF-DA8AFCB9A65C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256C7A6-4086-2877-B86C-C6EABD72E531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8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카메라 픽셀 좌표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(</a:t>
                </a:r>
                <a:r>
                  <a:rPr kumimoji="1" lang="en-US" altLang="ko-KR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u,v,z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 + Intrinsics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입력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4" name="Google Shape;109;p14">
              <a:extLst>
                <a:ext uri="{FF2B5EF4-FFF2-40B4-BE49-F238E27FC236}">
                  <a16:creationId xmlns:a16="http://schemas.microsoft.com/office/drawing/2014/main" id="{4B2AE5D4-786B-268D-5E4D-87308C1B9070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1798855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1BE3210-F46B-D5D0-0992-7D89214CDE3D}"/>
                </a:ext>
              </a:extLst>
            </p:cNvPr>
            <p:cNvGrpSpPr/>
            <p:nvPr/>
          </p:nvGrpSpPr>
          <p:grpSpPr>
            <a:xfrm>
              <a:off x="11561118" y="2316660"/>
              <a:ext cx="3910476" cy="859448"/>
              <a:chOff x="12427818" y="2527965"/>
              <a:chExt cx="3910476" cy="8594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3AC48FD9-8EA7-EF38-463F-1E903FCFF023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6784106-CD37-3D52-C186-9C2C57D08AA5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Deproject</a:t>
                </a:r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(X,Y,Z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점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6" name="Google Shape;109;p14">
              <a:extLst>
                <a:ext uri="{FF2B5EF4-FFF2-40B4-BE49-F238E27FC236}">
                  <a16:creationId xmlns:a16="http://schemas.microsoft.com/office/drawing/2014/main" id="{642EC465-DC70-DF56-EF34-0C58881DE5B5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317825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0A9C5867-7E2E-DD7F-9111-C2E662E49E31}"/>
                </a:ext>
              </a:extLst>
            </p:cNvPr>
            <p:cNvGrpSpPr/>
            <p:nvPr/>
          </p:nvGrpSpPr>
          <p:grpSpPr>
            <a:xfrm>
              <a:off x="11561118" y="3693913"/>
              <a:ext cx="3910476" cy="859448"/>
              <a:chOff x="12427818" y="3907817"/>
              <a:chExt cx="3910476" cy="85944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9FCDE963-49D3-7C2C-9C7E-698DF4ED5505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51823E5-3B60-7BE9-61B9-9295E32D2EE8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Camera -&gt; EE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오프셋 적용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8" name="Google Shape;109;p14">
              <a:extLst>
                <a:ext uri="{FF2B5EF4-FFF2-40B4-BE49-F238E27FC236}">
                  <a16:creationId xmlns:a16="http://schemas.microsoft.com/office/drawing/2014/main" id="{F4BF152D-7505-A0B1-3EF1-3F3ABE033F77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4555510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CEC3A2F3-BA62-9E07-EE75-C62FBC80A8DE}"/>
                </a:ext>
              </a:extLst>
            </p:cNvPr>
            <p:cNvGrpSpPr/>
            <p:nvPr/>
          </p:nvGrpSpPr>
          <p:grpSpPr>
            <a:xfrm>
              <a:off x="11561118" y="5071166"/>
              <a:ext cx="3910476" cy="859448"/>
              <a:chOff x="12427818" y="5293588"/>
              <a:chExt cx="3910476" cy="85944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A1D6C5C6-5442-A013-D283-50D4C780D9C0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6DE6F65-7D20-9A08-A232-FED7612E333D}"/>
                  </a:ext>
                </a:extLst>
              </p:cNvPr>
              <p:cNvSpPr txBox="1"/>
              <p:nvPr/>
            </p:nvSpPr>
            <p:spPr>
              <a:xfrm>
                <a:off x="12831950" y="5523257"/>
                <a:ext cx="2973180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EE -&gt; Global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변환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2" name="Google Shape;109;p14">
              <a:extLst>
                <a:ext uri="{FF2B5EF4-FFF2-40B4-BE49-F238E27FC236}">
                  <a16:creationId xmlns:a16="http://schemas.microsoft.com/office/drawing/2014/main" id="{ABE9EACD-7E3B-FD0A-CAFD-A9E21B44CBA7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7298660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D2880589-F78E-3B9B-99C5-CBCCBE6496D2}"/>
                </a:ext>
              </a:extLst>
            </p:cNvPr>
            <p:cNvGrpSpPr/>
            <p:nvPr/>
          </p:nvGrpSpPr>
          <p:grpSpPr>
            <a:xfrm>
              <a:off x="11561118" y="6448419"/>
              <a:ext cx="3910476" cy="859448"/>
              <a:chOff x="12456249" y="6679359"/>
              <a:chExt cx="3910476" cy="85944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3DB2D18-8E0F-D555-B47A-68A965F1EA0A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F1D9A81-2954-C79E-31EE-198A778C4EF8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보정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24A6579B-EDA7-6588-007B-EA23E3CB3D01}"/>
                </a:ext>
              </a:extLst>
            </p:cNvPr>
            <p:cNvGrpSpPr/>
            <p:nvPr/>
          </p:nvGrpSpPr>
          <p:grpSpPr>
            <a:xfrm>
              <a:off x="12208093" y="9041535"/>
              <a:ext cx="2665092" cy="859448"/>
              <a:chOff x="13086167" y="8735965"/>
              <a:chExt cx="2665092" cy="85944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E7A91562-C128-D4E0-8C58-76883708EB29}"/>
                  </a:ext>
                </a:extLst>
              </p:cNvPr>
              <p:cNvSpPr/>
              <p:nvPr/>
            </p:nvSpPr>
            <p:spPr>
              <a:xfrm>
                <a:off x="13086167" y="8735965"/>
                <a:ext cx="2665092" cy="859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47C61CA-C952-0045-987B-C76C3E6CB779}"/>
                  </a:ext>
                </a:extLst>
              </p:cNvPr>
              <p:cNvSpPr txBox="1"/>
              <p:nvPr/>
            </p:nvSpPr>
            <p:spPr>
              <a:xfrm>
                <a:off x="13564809" y="8965834"/>
                <a:ext cx="1707809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명령 실행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9E474038-21E8-9C9A-2C3C-BB98E3F8B351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5932763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64CCF9E-C2AE-1FBA-9B9F-597A547F643B}"/>
                </a:ext>
              </a:extLst>
            </p:cNvPr>
            <p:cNvSpPr/>
            <p:nvPr/>
          </p:nvSpPr>
          <p:spPr>
            <a:xfrm>
              <a:off x="11585401" y="7750605"/>
              <a:ext cx="3910476" cy="859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E9943E8-2FDB-6120-D90A-34F6189C9825}"/>
                </a:ext>
              </a:extLst>
            </p:cNvPr>
            <p:cNvSpPr txBox="1"/>
            <p:nvPr/>
          </p:nvSpPr>
          <p:spPr>
            <a:xfrm>
              <a:off x="12543279" y="7980473"/>
              <a:ext cx="1994721" cy="46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포즈 생성</a:t>
              </a:r>
              <a:endPara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28" name="Google Shape;109;p14">
              <a:extLst>
                <a:ext uri="{FF2B5EF4-FFF2-40B4-BE49-F238E27FC236}">
                  <a16:creationId xmlns:a16="http://schemas.microsoft.com/office/drawing/2014/main" id="{09E1A2D1-71E9-30DB-AD00-C4E316BF843B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8610053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06EBE45-E92D-F546-0378-A90BD0640D16}"/>
              </a:ext>
            </a:extLst>
          </p:cNvPr>
          <p:cNvSpPr txBox="1"/>
          <p:nvPr/>
        </p:nvSpPr>
        <p:spPr>
          <a:xfrm>
            <a:off x="1447800" y="4076700"/>
            <a:ext cx="8821994" cy="29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타겟 방향으로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EE z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축 정렬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최종 변환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&amp;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접근 포즈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744C8BA9-9D15-8F24-B5C4-FAA44FE23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00" y="4905221"/>
            <a:ext cx="6718300" cy="69542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8EB3C241-9FE1-48FF-BBD4-832ABB7B57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0223" y="7376055"/>
            <a:ext cx="6716977" cy="74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85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13EFDB-5DA8-8980-4A40-1B6FA07B1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00B6FF9F-D07A-9984-3889-ACB80F1C7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7AF5D31-F99A-30D5-D0CF-D8E0EDFA6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9775B08-C3CF-E601-2534-C95F0E8BE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9432FBF-CD9F-E7E1-7E6C-DE276BE41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ACE1858-4A9C-88C5-0700-AF6F254A38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666815CB-92E9-132F-541F-2D9B4DCA7358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</a:t>
            </a: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DADDE17-D940-9C50-12FC-5AA479069F7B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5" name="Picture 10">
            <a:extLst>
              <a:ext uri="{FF2B5EF4-FFF2-40B4-BE49-F238E27FC236}">
                <a16:creationId xmlns:a16="http://schemas.microsoft.com/office/drawing/2014/main" id="{F5FAF9A5-2EBE-E0C1-2C9D-0AE0BBB333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354" y="2857500"/>
            <a:ext cx="7535590" cy="6319732"/>
          </a:xfrm>
          <a:prstGeom prst="rect">
            <a:avLst/>
          </a:prstGeom>
        </p:spPr>
      </p:pic>
      <p:sp>
        <p:nvSpPr>
          <p:cNvPr id="2" name="TextBox 27">
            <a:extLst>
              <a:ext uri="{FF2B5EF4-FFF2-40B4-BE49-F238E27FC236}">
                <a16:creationId xmlns:a16="http://schemas.microsoft.com/office/drawing/2014/main" id="{66F1B0C2-C765-D5EE-6B0A-3091FBF16612}"/>
              </a:ext>
            </a:extLst>
          </p:cNvPr>
          <p:cNvSpPr txBox="1"/>
          <p:nvPr/>
        </p:nvSpPr>
        <p:spPr>
          <a:xfrm>
            <a:off x="1524000" y="3505200"/>
            <a:ext cx="6964166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로봇 명령 실행</a:t>
            </a:r>
            <a:r>
              <a:rPr lang="en-US" altLang="ko-KR" sz="2800" u="none" strike="noStrike" dirty="0">
                <a:ea typeface="Noto Sans KR Medium" panose="020B0200000000000000" pitchFamily="50" charset="-127"/>
              </a:rPr>
              <a:t>(IndyDCP2 </a:t>
            </a:r>
            <a:r>
              <a:rPr lang="ko-KR" altLang="en-US" sz="2800" dirty="0">
                <a:ea typeface="Noto Sans KR Medium" panose="020B0200000000000000" pitchFamily="50" charset="-127"/>
              </a:rPr>
              <a:t>라이브러리</a:t>
            </a:r>
            <a:r>
              <a:rPr lang="en-US" altLang="ko-KR" sz="2800" dirty="0">
                <a:ea typeface="Noto Sans KR Medium" panose="020B0200000000000000" pitchFamily="50" charset="-127"/>
              </a:rPr>
              <a:t>)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1D43CC-B25A-E083-C940-5C151568D1D5}"/>
              </a:ext>
            </a:extLst>
          </p:cNvPr>
          <p:cNvGrpSpPr/>
          <p:nvPr/>
        </p:nvGrpSpPr>
        <p:grpSpPr>
          <a:xfrm>
            <a:off x="10972800" y="1681268"/>
            <a:ext cx="6299200" cy="7829346"/>
            <a:chOff x="11554462" y="877880"/>
            <a:chExt cx="3941415" cy="9023103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02381485-8063-14A0-C18A-6C5B8A3F97C3}"/>
                </a:ext>
              </a:extLst>
            </p:cNvPr>
            <p:cNvGrpSpPr/>
            <p:nvPr/>
          </p:nvGrpSpPr>
          <p:grpSpPr>
            <a:xfrm>
              <a:off x="11554462" y="877880"/>
              <a:ext cx="3923788" cy="1076251"/>
              <a:chOff x="12414506" y="1064424"/>
              <a:chExt cx="3923788" cy="1076251"/>
            </a:xfrm>
          </p:grpSpPr>
          <p:sp>
            <p:nvSpPr>
              <p:cNvPr id="39" name="모서리가 둥근 직사각형 10">
                <a:extLst>
                  <a:ext uri="{FF2B5EF4-FFF2-40B4-BE49-F238E27FC236}">
                    <a16:creationId xmlns:a16="http://schemas.microsoft.com/office/drawing/2014/main" id="{127A3015-ABB3-34E7-9836-B8EC845A89BF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6F52198-D716-4456-5B85-7F6BF5C912CD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8158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카메라 픽셀 좌표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(</a:t>
                </a:r>
                <a:r>
                  <a:rPr kumimoji="1" lang="en-US" altLang="ko-KR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u,v,z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 + Intrinsics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입력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4" name="Google Shape;109;p14">
              <a:extLst>
                <a:ext uri="{FF2B5EF4-FFF2-40B4-BE49-F238E27FC236}">
                  <a16:creationId xmlns:a16="http://schemas.microsoft.com/office/drawing/2014/main" id="{5080F1EE-DA33-0904-B598-ABCE19216E3F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1798855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142F2A71-2F92-3C41-A894-EB1F34D63C93}"/>
                </a:ext>
              </a:extLst>
            </p:cNvPr>
            <p:cNvGrpSpPr/>
            <p:nvPr/>
          </p:nvGrpSpPr>
          <p:grpSpPr>
            <a:xfrm>
              <a:off x="11561118" y="2316660"/>
              <a:ext cx="3910476" cy="859448"/>
              <a:chOff x="12427818" y="2527965"/>
              <a:chExt cx="3910476" cy="859448"/>
            </a:xfrm>
          </p:grpSpPr>
          <p:sp>
            <p:nvSpPr>
              <p:cNvPr id="37" name="직사각형 36">
                <a:extLst>
                  <a:ext uri="{FF2B5EF4-FFF2-40B4-BE49-F238E27FC236}">
                    <a16:creationId xmlns:a16="http://schemas.microsoft.com/office/drawing/2014/main" id="{A4B80ABA-A33F-FFF0-A591-213CA3DC6E8E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90BB43C-AF36-5B53-A8F0-F4034014573B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Deproject</a:t>
                </a:r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(X,Y,Z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점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6" name="Google Shape;109;p14">
              <a:extLst>
                <a:ext uri="{FF2B5EF4-FFF2-40B4-BE49-F238E27FC236}">
                  <a16:creationId xmlns:a16="http://schemas.microsoft.com/office/drawing/2014/main" id="{9F721551-7BCE-2436-3931-E55920C05C57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317825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9BD6EDBA-BBA9-BD65-4E39-3296F7D9432A}"/>
                </a:ext>
              </a:extLst>
            </p:cNvPr>
            <p:cNvGrpSpPr/>
            <p:nvPr/>
          </p:nvGrpSpPr>
          <p:grpSpPr>
            <a:xfrm>
              <a:off x="11561118" y="3693913"/>
              <a:ext cx="3910476" cy="859448"/>
              <a:chOff x="12427818" y="3907817"/>
              <a:chExt cx="3910476" cy="859448"/>
            </a:xfrm>
          </p:grpSpPr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7B0E3870-15CD-CB1B-9463-4B5A85E148F8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3B80B95-C65C-792B-0E11-7827B0FE58BF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Camera -&gt; EE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오프셋 적용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8" name="Google Shape;109;p14">
              <a:extLst>
                <a:ext uri="{FF2B5EF4-FFF2-40B4-BE49-F238E27FC236}">
                  <a16:creationId xmlns:a16="http://schemas.microsoft.com/office/drawing/2014/main" id="{2491F1E4-82B9-7DB4-A594-36AB02E0FE9D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4555510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DA0916D3-FD07-52A2-1BA6-BCFB6FA7A561}"/>
                </a:ext>
              </a:extLst>
            </p:cNvPr>
            <p:cNvGrpSpPr/>
            <p:nvPr/>
          </p:nvGrpSpPr>
          <p:grpSpPr>
            <a:xfrm>
              <a:off x="11561118" y="5071166"/>
              <a:ext cx="3910476" cy="859448"/>
              <a:chOff x="12427818" y="5293588"/>
              <a:chExt cx="3910476" cy="859448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51DE6DD5-DD4F-E810-964A-655609CAD1EA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6555E0-2145-40A5-8785-DB2EAA3201C8}"/>
                  </a:ext>
                </a:extLst>
              </p:cNvPr>
              <p:cNvSpPr txBox="1"/>
              <p:nvPr/>
            </p:nvSpPr>
            <p:spPr>
              <a:xfrm>
                <a:off x="12831950" y="5523257"/>
                <a:ext cx="2973180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EE -&gt; Global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변환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2" name="Google Shape;109;p14">
              <a:extLst>
                <a:ext uri="{FF2B5EF4-FFF2-40B4-BE49-F238E27FC236}">
                  <a16:creationId xmlns:a16="http://schemas.microsoft.com/office/drawing/2014/main" id="{82D75A4C-0D3D-6EA5-7E6A-B14E54DC78CA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7298660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82DF4A1A-DAFD-08AB-D65E-1BC0D2D9B1D2}"/>
                </a:ext>
              </a:extLst>
            </p:cNvPr>
            <p:cNvGrpSpPr/>
            <p:nvPr/>
          </p:nvGrpSpPr>
          <p:grpSpPr>
            <a:xfrm>
              <a:off x="11561118" y="6448419"/>
              <a:ext cx="3910476" cy="859448"/>
              <a:chOff x="12456249" y="6679359"/>
              <a:chExt cx="3910476" cy="859448"/>
            </a:xfrm>
          </p:grpSpPr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EB8347B2-195A-631F-0218-575A5E3B42F2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3F92FC4-CD50-7177-D9F9-FBE2B3D8FC99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좌표 보정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658E7F7-45C9-8891-D521-829DF244DD4F}"/>
                </a:ext>
              </a:extLst>
            </p:cNvPr>
            <p:cNvGrpSpPr/>
            <p:nvPr/>
          </p:nvGrpSpPr>
          <p:grpSpPr>
            <a:xfrm>
              <a:off x="12208093" y="9041535"/>
              <a:ext cx="2665092" cy="859448"/>
              <a:chOff x="13086167" y="8735965"/>
              <a:chExt cx="2665092" cy="859448"/>
            </a:xfrm>
          </p:grpSpPr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936274CA-B85B-8140-ACC5-4E67EB792F2B}"/>
                  </a:ext>
                </a:extLst>
              </p:cNvPr>
              <p:cNvSpPr/>
              <p:nvPr/>
            </p:nvSpPr>
            <p:spPr>
              <a:xfrm>
                <a:off x="13086167" y="8735965"/>
                <a:ext cx="2665092" cy="859448"/>
              </a:xfrm>
              <a:prstGeom prst="ellipse">
                <a:avLst/>
              </a:prstGeom>
              <a:solidFill>
                <a:srgbClr val="D7E4B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1A2CD6-8ABC-591F-3C1F-1689905AD73E}"/>
                  </a:ext>
                </a:extLst>
              </p:cNvPr>
              <p:cNvSpPr txBox="1"/>
              <p:nvPr/>
            </p:nvSpPr>
            <p:spPr>
              <a:xfrm>
                <a:off x="13564809" y="8965834"/>
                <a:ext cx="1707809" cy="4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명령 실행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ED3CB994-664C-7E30-BAC9-ED395DCC7F9F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5932763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ADC22E4-0741-5DE9-5031-13C58CAA13F0}"/>
                </a:ext>
              </a:extLst>
            </p:cNvPr>
            <p:cNvSpPr/>
            <p:nvPr/>
          </p:nvSpPr>
          <p:spPr>
            <a:xfrm>
              <a:off x="11585401" y="7750605"/>
              <a:ext cx="3910476" cy="85944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20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975767-A3EF-D1F5-2C44-A11442A7B4E6}"/>
                </a:ext>
              </a:extLst>
            </p:cNvPr>
            <p:cNvSpPr txBox="1"/>
            <p:nvPr/>
          </p:nvSpPr>
          <p:spPr>
            <a:xfrm>
              <a:off x="12543279" y="7980473"/>
              <a:ext cx="1994721" cy="4611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포즈 생성</a:t>
              </a:r>
              <a:endParaRPr kumimoji="1" lang="ko-Kore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  <p:cxnSp>
          <p:nvCxnSpPr>
            <p:cNvPr id="28" name="Google Shape;109;p14">
              <a:extLst>
                <a:ext uri="{FF2B5EF4-FFF2-40B4-BE49-F238E27FC236}">
                  <a16:creationId xmlns:a16="http://schemas.microsoft.com/office/drawing/2014/main" id="{C2E2D397-7313-2C85-F5B5-38E81049B11A}"/>
                </a:ext>
              </a:extLst>
            </p:cNvPr>
            <p:cNvCxnSpPr>
              <a:cxnSpLocks/>
            </p:cNvCxnSpPr>
            <p:nvPr/>
          </p:nvCxnSpPr>
          <p:spPr>
            <a:xfrm>
              <a:off x="13516356" y="8610053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5D870571-CD96-AEAE-9311-29F9BC4B6A4E}"/>
              </a:ext>
            </a:extLst>
          </p:cNvPr>
          <p:cNvSpPr txBox="1"/>
          <p:nvPr/>
        </p:nvSpPr>
        <p:spPr>
          <a:xfrm>
            <a:off x="1447800" y="4076700"/>
            <a:ext cx="8821994" cy="6635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회전행렬 →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RPY(ZYX, deg)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approach_pose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&amp; </a:t>
            </a: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target_pose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406FAE-894A-603A-8CD7-766B402FF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2352" y="4933070"/>
            <a:ext cx="4624192" cy="226491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BFCF6B44-F395-869F-8CB4-9EFAEFBFF4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2352" y="7926569"/>
            <a:ext cx="6002814" cy="89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7319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759E55-3EF7-94BF-0903-D0A9F0EA4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D85E7A01-9571-FFAD-644D-3D5A49A57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21A1D7F-225D-D836-501A-04DAB4A0F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8C83648-60BD-F312-11E2-40A56B9FB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2B9CD6D-4F94-AE1E-07E4-02745485D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53DAEE3-54BC-F7E6-8E1B-C3D7CCE9AB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19" name="TextBox 27">
            <a:extLst>
              <a:ext uri="{FF2B5EF4-FFF2-40B4-BE49-F238E27FC236}">
                <a16:creationId xmlns:a16="http://schemas.microsoft.com/office/drawing/2014/main" id="{0B39BE54-5C89-4B59-80D7-4E9F832B483D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</a:t>
            </a: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69EB7C-B5EC-77C7-3681-8060C7A46F31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 descr="딸기영상">
            <a:extLst>
              <a:ext uri="{FF2B5EF4-FFF2-40B4-BE49-F238E27FC236}">
                <a16:creationId xmlns:a16="http://schemas.microsoft.com/office/drawing/2014/main" id="{8065C6C6-CD28-5A9A-21AF-A8C3290C9B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7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50" y="215841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827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5467E5-BA04-F4BA-844C-189FA211C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35610C73-02DF-6A53-4F2E-ADD2565C3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617BA9-E351-FDA2-FB30-593891208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511D0F-3900-8CE5-9CC0-136D19FEE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8B9A284-F162-9699-BC6E-2D5F63013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33699CE-BE66-D2C2-21C9-01DE3250F9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B3881493-CC3F-7106-ADE0-A2AAF64C0791}"/>
              </a:ext>
            </a:extLst>
          </p:cNvPr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제어</a:t>
            </a:r>
            <a:r>
              <a:rPr lang="ko-KR" altLang="en-US" sz="6000" b="0" i="0" u="none" strike="noStrike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파트 향후 계획</a:t>
            </a:r>
            <a:endParaRPr lang="en-US" sz="6000" b="0" i="0" u="none" strike="noStrike" dirty="0">
              <a:solidFill>
                <a:srgbClr val="27242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91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FF9D1-E3C5-AECA-FD67-B6416114C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2BC603A9-9A5F-75FC-9F10-5D443819ED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4" name="TextBox 27">
            <a:extLst>
              <a:ext uri="{FF2B5EF4-FFF2-40B4-BE49-F238E27FC236}">
                <a16:creationId xmlns:a16="http://schemas.microsoft.com/office/drawing/2014/main" id="{9069232B-A49C-8495-256E-62A6178BE419}"/>
              </a:ext>
            </a:extLst>
          </p:cNvPr>
          <p:cNvSpPr txBox="1"/>
          <p:nvPr/>
        </p:nvSpPr>
        <p:spPr>
          <a:xfrm>
            <a:off x="1016000" y="1109768"/>
            <a:ext cx="3632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 파트 향후 계획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AC096DB-50BE-677E-F21D-A385D5A87C41}"/>
              </a:ext>
            </a:extLst>
          </p:cNvPr>
          <p:cNvGrpSpPr/>
          <p:nvPr/>
        </p:nvGrpSpPr>
        <p:grpSpPr>
          <a:xfrm>
            <a:off x="419100" y="174044"/>
            <a:ext cx="13957300" cy="1507224"/>
            <a:chOff x="419100" y="174044"/>
            <a:chExt cx="13957300" cy="1507224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CA16F1B2-3841-F176-9785-B4C2D62D5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275644"/>
              <a:ext cx="254000" cy="254000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6A7B730F-11AD-E3A9-ED1C-5FACEC53B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275644"/>
              <a:ext cx="254000" cy="254000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D5F10CF6-1596-E4F2-2F0D-06D8F4EE8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900" y="275644"/>
              <a:ext cx="254000" cy="254000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588E9F86-F3EB-962D-3399-67250EDDA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74044"/>
              <a:ext cx="10528300" cy="49292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331E3AD-3DC0-DEC0-CF28-7F385C2A3827}"/>
                </a:ext>
              </a:extLst>
            </p:cNvPr>
            <p:cNvSpPr/>
            <p:nvPr/>
          </p:nvSpPr>
          <p:spPr>
            <a:xfrm>
              <a:off x="609600" y="995468"/>
              <a:ext cx="190500" cy="685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CA685E0D-B946-1391-E781-6502B75DB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017" y="2445026"/>
            <a:ext cx="14497435" cy="6700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20D27E-049E-B626-11C2-85CC01074216}"/>
              </a:ext>
            </a:extLst>
          </p:cNvPr>
          <p:cNvSpPr txBox="1"/>
          <p:nvPr/>
        </p:nvSpPr>
        <p:spPr>
          <a:xfrm>
            <a:off x="2622550" y="3050904"/>
            <a:ext cx="598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실시간 보정 알고리즘</a:t>
            </a:r>
            <a:endParaRPr kumimoji="1" lang="ko-Kore-KR" altLang="en-US" dirty="0"/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4276CB7B-4960-3398-2688-963041DF5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76" y="190500"/>
            <a:ext cx="431800" cy="43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638DB3-E879-D08A-99E8-3B4416B697FC}"/>
              </a:ext>
            </a:extLst>
          </p:cNvPr>
          <p:cNvSpPr txBox="1"/>
          <p:nvPr/>
        </p:nvSpPr>
        <p:spPr>
          <a:xfrm>
            <a:off x="3124249" y="4303253"/>
            <a:ext cx="11201400" cy="1141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좌표 변환 공식 고도화 및 </a:t>
            </a:r>
            <a:r>
              <a:rPr lang="ko-KR" altLang="en-US" sz="2400" dirty="0">
                <a:solidFill>
                  <a:srgbClr val="FF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실시간 보정 알고리즘 개발 계획</a:t>
            </a:r>
            <a:endParaRPr lang="en-US" altLang="ko-KR" sz="2400" dirty="0">
              <a:solidFill>
                <a:srgbClr val="FF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103109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4096A-736F-DB6D-A645-D5E49603F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8C84A74D-462F-8B95-267F-9591FC8D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4" name="TextBox 27">
            <a:extLst>
              <a:ext uri="{FF2B5EF4-FFF2-40B4-BE49-F238E27FC236}">
                <a16:creationId xmlns:a16="http://schemas.microsoft.com/office/drawing/2014/main" id="{BCEE7F54-3399-E6F9-7E60-B6D4A5227685}"/>
              </a:ext>
            </a:extLst>
          </p:cNvPr>
          <p:cNvSpPr txBox="1"/>
          <p:nvPr/>
        </p:nvSpPr>
        <p:spPr>
          <a:xfrm>
            <a:off x="1016000" y="1109768"/>
            <a:ext cx="3632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 파트 향후 계획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DEB05C-7837-6A8F-99A9-AB4FD7BB04D5}"/>
              </a:ext>
            </a:extLst>
          </p:cNvPr>
          <p:cNvGrpSpPr/>
          <p:nvPr/>
        </p:nvGrpSpPr>
        <p:grpSpPr>
          <a:xfrm>
            <a:off x="419100" y="174044"/>
            <a:ext cx="13957300" cy="1507224"/>
            <a:chOff x="419100" y="174044"/>
            <a:chExt cx="13957300" cy="1507224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72EC5A4D-F73D-1908-1AB6-7D807E058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275644"/>
              <a:ext cx="254000" cy="254000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F90563D4-FDE9-F9D4-0721-A6E5FB3D8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275644"/>
              <a:ext cx="254000" cy="254000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D8FC74F-0869-B3A3-3924-65E7E4FE9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900" y="275644"/>
              <a:ext cx="254000" cy="254000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0345F61F-3839-052A-0B78-76CA7FF8A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74044"/>
              <a:ext cx="10528300" cy="49292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EF2EADE-ADF5-24D0-7A48-268E6DDC63C5}"/>
                </a:ext>
              </a:extLst>
            </p:cNvPr>
            <p:cNvSpPr/>
            <p:nvPr/>
          </p:nvSpPr>
          <p:spPr>
            <a:xfrm>
              <a:off x="609600" y="995468"/>
              <a:ext cx="190500" cy="685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896509F1-DA7F-5AAC-D93F-A34DEE58A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017" y="2445026"/>
            <a:ext cx="14497435" cy="6700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76BCD4C-BFD9-0F93-44D1-F4FAB9633BAA}"/>
              </a:ext>
            </a:extLst>
          </p:cNvPr>
          <p:cNvSpPr txBox="1"/>
          <p:nvPr/>
        </p:nvSpPr>
        <p:spPr>
          <a:xfrm>
            <a:off x="2622550" y="3050904"/>
            <a:ext cx="5988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로봇손</a:t>
            </a:r>
            <a:r>
              <a:rPr kumimoji="1"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(</a:t>
            </a:r>
            <a:r>
              <a:rPr kumimoji="1" lang="en-US" altLang="ko-KR" sz="3200" dirty="0" err="1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OpenMANIPULATOR</a:t>
            </a:r>
            <a:r>
              <a:rPr kumimoji="1"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-X)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AD02F7-0344-BEC0-3272-B567379D5FD5}"/>
              </a:ext>
            </a:extLst>
          </p:cNvPr>
          <p:cNvSpPr txBox="1"/>
          <p:nvPr/>
        </p:nvSpPr>
        <p:spPr>
          <a:xfrm>
            <a:off x="3175000" y="4565910"/>
            <a:ext cx="12369800" cy="4465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Jetson Nano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를 메인 컨트롤러로 사용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INDY7: TCP/IP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기반 제어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Neuromeka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IndyDCP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SDK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사용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)</a:t>
            </a: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OpenMANIPULATOR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-X: U2D2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및 </a:t>
            </a: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Dynamixel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SDK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를 통한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USB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시리얼 기반 제어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통신: 포트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(/dev/ttyUSB0), 1Mbps, Protocol 2.0, TTL 3-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핀</a:t>
            </a:r>
            <a:r>
              <a:rPr lang="en-US" altLang="ko-KR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(JST)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사용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흐름도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    Vision →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좌표 추정 →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INDY7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위치 이동 → </a:t>
            </a: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OpenMANIPULATOR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-X </a:t>
            </a:r>
            <a:r>
              <a:rPr lang="ko-KR" altLang="en-US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그리퍼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동작 </a:t>
            </a:r>
            <a:endParaRPr lang="en-US" altLang="ko-KR" sz="2400" dirty="0">
              <a:solidFill>
                <a:srgbClr val="FF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354D1774-26F6-D79B-B8B5-255910182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76" y="190500"/>
            <a:ext cx="431800" cy="43180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A19E3E3-8F6E-AD45-75CD-79800FADFF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97940" y="6040966"/>
            <a:ext cx="3473726" cy="347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34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그룹 90">
            <a:extLst>
              <a:ext uri="{FF2B5EF4-FFF2-40B4-BE49-F238E27FC236}">
                <a16:creationId xmlns:a16="http://schemas.microsoft.com/office/drawing/2014/main" id="{3C75FD75-18FA-94EC-27D8-9C07DF6BA0D7}"/>
              </a:ext>
            </a:extLst>
          </p:cNvPr>
          <p:cNvGrpSpPr/>
          <p:nvPr/>
        </p:nvGrpSpPr>
        <p:grpSpPr>
          <a:xfrm>
            <a:off x="1054108" y="1562100"/>
            <a:ext cx="9245600" cy="7820234"/>
            <a:chOff x="8763000" y="1866900"/>
            <a:chExt cx="8456614" cy="683746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DACE8F4-CED8-C400-8657-429451E47D45}"/>
                </a:ext>
              </a:extLst>
            </p:cNvPr>
            <p:cNvGrpSpPr/>
            <p:nvPr/>
          </p:nvGrpSpPr>
          <p:grpSpPr>
            <a:xfrm>
              <a:off x="8763000" y="1866900"/>
              <a:ext cx="3588946" cy="6837466"/>
              <a:chOff x="10787454" y="1409407"/>
              <a:chExt cx="3588946" cy="6837466"/>
            </a:xfrm>
          </p:grpSpPr>
          <p:cxnSp>
            <p:nvCxnSpPr>
              <p:cNvPr id="13" name="Google Shape;109;p14">
                <a:extLst>
                  <a:ext uri="{FF2B5EF4-FFF2-40B4-BE49-F238E27FC236}">
                    <a16:creationId xmlns:a16="http://schemas.microsoft.com/office/drawing/2014/main" id="{0297860D-1A11-8BB1-8F89-55093236E8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81927" y="2214643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BE9BF53-C86A-4E94-4E2B-576C18C4CDCB}"/>
                  </a:ext>
                </a:extLst>
              </p:cNvPr>
              <p:cNvGrpSpPr/>
              <p:nvPr/>
            </p:nvGrpSpPr>
            <p:grpSpPr>
              <a:xfrm>
                <a:off x="10787454" y="1409407"/>
                <a:ext cx="3588946" cy="805236"/>
                <a:chOff x="11574854" y="1463143"/>
                <a:chExt cx="3588946" cy="805236"/>
              </a:xfrm>
            </p:grpSpPr>
            <p:sp>
              <p:nvSpPr>
                <p:cNvPr id="26" name="모서리가 둥근 직사각형 25">
                  <a:extLst>
                    <a:ext uri="{FF2B5EF4-FFF2-40B4-BE49-F238E27FC236}">
                      <a16:creationId xmlns:a16="http://schemas.microsoft.com/office/drawing/2014/main" id="{859DE761-D417-CF14-2EEA-DCA0DA7DE795}"/>
                    </a:ext>
                  </a:extLst>
                </p:cNvPr>
                <p:cNvSpPr/>
                <p:nvPr/>
              </p:nvSpPr>
              <p:spPr>
                <a:xfrm>
                  <a:off x="11574854" y="1463143"/>
                  <a:ext cx="3588946" cy="805236"/>
                </a:xfrm>
                <a:prstGeom prst="round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200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7972DA56-38E7-40D1-4288-53F16CC1C862}"/>
                    </a:ext>
                  </a:extLst>
                </p:cNvPr>
                <p:cNvSpPr txBox="1"/>
                <p:nvPr/>
              </p:nvSpPr>
              <p:spPr>
                <a:xfrm>
                  <a:off x="12027025" y="1681095"/>
                  <a:ext cx="2684604" cy="3494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ore-KR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RGB </a:t>
                  </a:r>
                  <a:r>
                    <a:rPr kumimoji="1" lang="ko-KR" altLang="en-US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이미지</a:t>
                  </a:r>
                  <a:r>
                    <a:rPr kumimoji="1" lang="en-US" altLang="ko-KR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,</a:t>
                  </a:r>
                  <a:r>
                    <a:rPr kumimoji="1" lang="ko-KR" altLang="en-US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</a:t>
                  </a:r>
                  <a:r>
                    <a:rPr kumimoji="1" lang="en-US" altLang="ko-KR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Depth </a:t>
                  </a:r>
                  <a:r>
                    <a:rPr kumimoji="1" lang="ko-KR" altLang="en-US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입력</a:t>
                  </a:r>
                  <a:endParaRPr kumimoji="1" lang="ko-Kore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A96A7DA9-BD8D-A61D-727D-F9DB0C2EB8F8}"/>
                  </a:ext>
                </a:extLst>
              </p:cNvPr>
              <p:cNvSpPr/>
              <p:nvPr/>
            </p:nvSpPr>
            <p:spPr>
              <a:xfrm>
                <a:off x="10793542" y="2669648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797DF7-90C5-DA87-ED4B-2BB0A66D64AB}"/>
                  </a:ext>
                </a:extLst>
              </p:cNvPr>
              <p:cNvSpPr txBox="1"/>
              <p:nvPr/>
            </p:nvSpPr>
            <p:spPr>
              <a:xfrm>
                <a:off x="11678037" y="2860702"/>
                <a:ext cx="1807780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딸기 검출 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(</a:t>
                </a:r>
                <a:r>
                  <a:rPr kumimoji="1" lang="en-US" altLang="ko-KR" sz="2000" dirty="0" err="1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bbox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)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  <p:cxnSp>
            <p:nvCxnSpPr>
              <p:cNvPr id="33" name="Google Shape;109;p14">
                <a:extLst>
                  <a:ext uri="{FF2B5EF4-FFF2-40B4-BE49-F238E27FC236}">
                    <a16:creationId xmlns:a16="http://schemas.microsoft.com/office/drawing/2014/main" id="{63125917-145F-216E-08CD-F9F683D828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81927" y="3421089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627616D-98BB-F7C3-A09A-82B8C7BF0B61}"/>
                  </a:ext>
                </a:extLst>
              </p:cNvPr>
              <p:cNvGrpSpPr/>
              <p:nvPr/>
            </p:nvGrpSpPr>
            <p:grpSpPr>
              <a:xfrm>
                <a:off x="10793542" y="3876094"/>
                <a:ext cx="3576770" cy="751441"/>
                <a:chOff x="10793542" y="3876094"/>
                <a:chExt cx="3576770" cy="751441"/>
              </a:xfrm>
            </p:grpSpPr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484C0D3D-BB6D-53B4-7165-A84CF571BA6F}"/>
                    </a:ext>
                  </a:extLst>
                </p:cNvPr>
                <p:cNvSpPr/>
                <p:nvPr/>
              </p:nvSpPr>
              <p:spPr>
                <a:xfrm>
                  <a:off x="10793542" y="3876094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2000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686BC630-79DB-96F5-FD96-FC19D662B1B1}"/>
                    </a:ext>
                  </a:extLst>
                </p:cNvPr>
                <p:cNvSpPr txBox="1"/>
                <p:nvPr/>
              </p:nvSpPr>
              <p:spPr>
                <a:xfrm>
                  <a:off x="11106213" y="4067148"/>
                  <a:ext cx="2951427" cy="3494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영역 검출</a:t>
                  </a:r>
                  <a:r>
                    <a:rPr kumimoji="1" lang="en-US" altLang="ko-KR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(</a:t>
                  </a:r>
                  <a:r>
                    <a:rPr kumimoji="1" lang="en-US" altLang="ko-KR" sz="2000" dirty="0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BinaryMask</a:t>
                  </a:r>
                  <a:r>
                    <a:rPr kumimoji="1" lang="en-US" altLang="ko-KR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37" name="Google Shape;109;p14">
                <a:extLst>
                  <a:ext uri="{FF2B5EF4-FFF2-40B4-BE49-F238E27FC236}">
                    <a16:creationId xmlns:a16="http://schemas.microsoft.com/office/drawing/2014/main" id="{EE754525-3A21-7592-12F3-8F0760420A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81927" y="4627535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C03F4C46-A875-C35A-CB4F-687551DF9438}"/>
                  </a:ext>
                </a:extLst>
              </p:cNvPr>
              <p:cNvSpPr/>
              <p:nvPr/>
            </p:nvSpPr>
            <p:spPr>
              <a:xfrm>
                <a:off x="10793542" y="5082540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AB25BC6A-C028-300C-009C-E9E77F1698E8}"/>
                  </a:ext>
                </a:extLst>
              </p:cNvPr>
              <p:cNvSpPr txBox="1"/>
              <p:nvPr/>
            </p:nvSpPr>
            <p:spPr>
              <a:xfrm>
                <a:off x="11461319" y="5273594"/>
                <a:ext cx="2241217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각 딸기 별 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Mask 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분리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  <p:cxnSp>
            <p:nvCxnSpPr>
              <p:cNvPr id="40" name="Google Shape;109;p14">
                <a:extLst>
                  <a:ext uri="{FF2B5EF4-FFF2-40B4-BE49-F238E27FC236}">
                    <a16:creationId xmlns:a16="http://schemas.microsoft.com/office/drawing/2014/main" id="{0B5DCDF7-45AE-75E9-3BC1-BF5A378FC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81927" y="5833981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209CEBDE-E9E5-F7B6-E80A-4E594C84F3E8}"/>
                  </a:ext>
                </a:extLst>
              </p:cNvPr>
              <p:cNvGrpSpPr/>
              <p:nvPr/>
            </p:nvGrpSpPr>
            <p:grpSpPr>
              <a:xfrm>
                <a:off x="10793542" y="6288986"/>
                <a:ext cx="3576770" cy="751441"/>
                <a:chOff x="10793542" y="6288986"/>
                <a:chExt cx="3576770" cy="751441"/>
              </a:xfrm>
            </p:grpSpPr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BCDBC9E-345A-DD51-DCEA-6AD60C28ED52}"/>
                    </a:ext>
                  </a:extLst>
                </p:cNvPr>
                <p:cNvSpPr/>
                <p:nvPr/>
              </p:nvSpPr>
              <p:spPr>
                <a:xfrm>
                  <a:off x="10793542" y="6288986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2000"/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FDBF8EFA-4306-113B-D511-861C9868ADDD}"/>
                    </a:ext>
                  </a:extLst>
                </p:cNvPr>
                <p:cNvSpPr txBox="1"/>
                <p:nvPr/>
              </p:nvSpPr>
              <p:spPr>
                <a:xfrm>
                  <a:off x="11930391" y="6480040"/>
                  <a:ext cx="1303072" cy="3494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숙성도 분류</a:t>
                  </a:r>
                  <a:endParaRPr kumimoji="1" lang="ko-Kore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44" name="Google Shape;109;p14">
                <a:extLst>
                  <a:ext uri="{FF2B5EF4-FFF2-40B4-BE49-F238E27FC236}">
                    <a16:creationId xmlns:a16="http://schemas.microsoft.com/office/drawing/2014/main" id="{867DEA22-272E-86E2-3150-F57EC088AE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81927" y="7040427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2DC3D4FC-2EC5-3655-83B8-2F77912115E2}"/>
                  </a:ext>
                </a:extLst>
              </p:cNvPr>
              <p:cNvGrpSpPr/>
              <p:nvPr/>
            </p:nvGrpSpPr>
            <p:grpSpPr>
              <a:xfrm>
                <a:off x="10793542" y="7495432"/>
                <a:ext cx="3576770" cy="751441"/>
                <a:chOff x="10793542" y="7495432"/>
                <a:chExt cx="3576770" cy="751441"/>
              </a:xfrm>
            </p:grpSpPr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3909E76E-3DE6-60D6-CE02-F6F73C156A97}"/>
                    </a:ext>
                  </a:extLst>
                </p:cNvPr>
                <p:cNvSpPr/>
                <p:nvPr/>
              </p:nvSpPr>
              <p:spPr>
                <a:xfrm>
                  <a:off x="10793542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sz="2000"/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C0AD8D6-CD1C-5B69-0006-765C3434CC56}"/>
                    </a:ext>
                  </a:extLst>
                </p:cNvPr>
                <p:cNvSpPr txBox="1"/>
                <p:nvPr/>
              </p:nvSpPr>
              <p:spPr>
                <a:xfrm>
                  <a:off x="11678037" y="7686486"/>
                  <a:ext cx="1807780" cy="34947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가려진</a:t>
                  </a:r>
                  <a:r>
                    <a:rPr kumimoji="1" lang="ko-KR" altLang="en-US" sz="2000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딸기 구분</a:t>
                  </a:r>
                  <a:endParaRPr kumimoji="1" lang="ko-Kore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4FB67E6A-5C24-F4A1-6CDF-1017B845AEC0}"/>
                </a:ext>
              </a:extLst>
            </p:cNvPr>
            <p:cNvGrpSpPr/>
            <p:nvPr/>
          </p:nvGrpSpPr>
          <p:grpSpPr>
            <a:xfrm>
              <a:off x="13642844" y="3127141"/>
              <a:ext cx="3576770" cy="751441"/>
              <a:chOff x="13639800" y="3127141"/>
              <a:chExt cx="3576770" cy="751441"/>
            </a:xfrm>
            <a:noFill/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9B014F2B-A7FE-0C5A-CC7E-802D8CB461B2}"/>
                  </a:ext>
                </a:extLst>
              </p:cNvPr>
              <p:cNvSpPr/>
              <p:nvPr/>
            </p:nvSpPr>
            <p:spPr>
              <a:xfrm>
                <a:off x="13639800" y="3127141"/>
                <a:ext cx="3576770" cy="751441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ABD45BE5-A398-0197-5F9D-389635515845}"/>
                  </a:ext>
                </a:extLst>
              </p:cNvPr>
              <p:cNvSpPr txBox="1"/>
              <p:nvPr/>
            </p:nvSpPr>
            <p:spPr>
              <a:xfrm>
                <a:off x="14879832" y="3318195"/>
                <a:ext cx="1096705" cy="34947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각도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추정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56" name="꺾인 연결선[E] 55">
              <a:extLst>
                <a:ext uri="{FF2B5EF4-FFF2-40B4-BE49-F238E27FC236}">
                  <a16:creationId xmlns:a16="http://schemas.microsoft.com/office/drawing/2014/main" id="{E6E33C98-53A7-EE6E-21C3-9DCB667776A9}"/>
                </a:ext>
              </a:extLst>
            </p:cNvPr>
            <p:cNvCxnSpPr>
              <a:stCxn id="45" idx="3"/>
              <a:endCxn id="51" idx="1"/>
            </p:cNvCxnSpPr>
            <p:nvPr/>
          </p:nvCxnSpPr>
          <p:spPr>
            <a:xfrm flipV="1">
              <a:off x="12345858" y="3502862"/>
              <a:ext cx="1296986" cy="4825784"/>
            </a:xfrm>
            <a:prstGeom prst="bentConnector3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oogle Shape;109;p14">
              <a:extLst>
                <a:ext uri="{FF2B5EF4-FFF2-40B4-BE49-F238E27FC236}">
                  <a16:creationId xmlns:a16="http://schemas.microsoft.com/office/drawing/2014/main" id="{465FAECF-0D8F-4992-CAE8-140FE196B4FB}"/>
                </a:ext>
              </a:extLst>
            </p:cNvPr>
            <p:cNvCxnSpPr>
              <a:cxnSpLocks/>
            </p:cNvCxnSpPr>
            <p:nvPr/>
          </p:nvCxnSpPr>
          <p:spPr>
            <a:xfrm>
              <a:off x="15431229" y="3878582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8" name="그룹 87">
              <a:extLst>
                <a:ext uri="{FF2B5EF4-FFF2-40B4-BE49-F238E27FC236}">
                  <a16:creationId xmlns:a16="http://schemas.microsoft.com/office/drawing/2014/main" id="{8EBF666C-AD6B-AE46-A675-D7980A451B16}"/>
                </a:ext>
              </a:extLst>
            </p:cNvPr>
            <p:cNvGrpSpPr/>
            <p:nvPr/>
          </p:nvGrpSpPr>
          <p:grpSpPr>
            <a:xfrm>
              <a:off x="13642844" y="4333587"/>
              <a:ext cx="3576770" cy="751441"/>
              <a:chOff x="13642844" y="4333587"/>
              <a:chExt cx="3576770" cy="751441"/>
            </a:xfrm>
          </p:grpSpPr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3609E4F7-7BC7-9B0D-F7A2-6F82EB464954}"/>
                  </a:ext>
                </a:extLst>
              </p:cNvPr>
              <p:cNvSpPr/>
              <p:nvPr/>
            </p:nvSpPr>
            <p:spPr>
              <a:xfrm>
                <a:off x="13642844" y="4333587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15273C0-8D7F-EF08-2FCD-BF11929E6936}"/>
                  </a:ext>
                </a:extLst>
              </p:cNvPr>
              <p:cNvSpPr txBox="1"/>
              <p:nvPr/>
            </p:nvSpPr>
            <p:spPr>
              <a:xfrm>
                <a:off x="14392373" y="4524641"/>
                <a:ext cx="2077711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수확 지점 좌표 결정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60" name="Google Shape;109;p14">
              <a:extLst>
                <a:ext uri="{FF2B5EF4-FFF2-40B4-BE49-F238E27FC236}">
                  <a16:creationId xmlns:a16="http://schemas.microsoft.com/office/drawing/2014/main" id="{0102CC2E-F3B6-C4A9-8F2F-D5741176D6A5}"/>
                </a:ext>
              </a:extLst>
            </p:cNvPr>
            <p:cNvCxnSpPr>
              <a:cxnSpLocks/>
            </p:cNvCxnSpPr>
            <p:nvPr/>
          </p:nvCxnSpPr>
          <p:spPr>
            <a:xfrm>
              <a:off x="15440361" y="5085028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283C8BDD-4E05-4866-9367-D77AD9093C92}"/>
                </a:ext>
              </a:extLst>
            </p:cNvPr>
            <p:cNvGrpSpPr/>
            <p:nvPr/>
          </p:nvGrpSpPr>
          <p:grpSpPr>
            <a:xfrm>
              <a:off x="13642844" y="5540033"/>
              <a:ext cx="3576770" cy="751441"/>
              <a:chOff x="13642844" y="5540033"/>
              <a:chExt cx="3576770" cy="751441"/>
            </a:xfrm>
          </p:grpSpPr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D38A9EF5-5F64-489B-5E02-81C99CFF7796}"/>
                  </a:ext>
                </a:extLst>
              </p:cNvPr>
              <p:cNvSpPr/>
              <p:nvPr/>
            </p:nvSpPr>
            <p:spPr>
              <a:xfrm>
                <a:off x="13642844" y="5540033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F01AF6B-29B2-1BE3-91FC-21DFE4EEDC84}"/>
                  </a:ext>
                </a:extLst>
              </p:cNvPr>
              <p:cNvSpPr txBox="1"/>
              <p:nvPr/>
            </p:nvSpPr>
            <p:spPr>
              <a:xfrm>
                <a:off x="14636412" y="5731087"/>
                <a:ext cx="1589634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수확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순서 결정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64" name="Google Shape;109;p14">
              <a:extLst>
                <a:ext uri="{FF2B5EF4-FFF2-40B4-BE49-F238E27FC236}">
                  <a16:creationId xmlns:a16="http://schemas.microsoft.com/office/drawing/2014/main" id="{80587270-E7A4-C447-3175-31B9B26997D5}"/>
                </a:ext>
              </a:extLst>
            </p:cNvPr>
            <p:cNvCxnSpPr>
              <a:cxnSpLocks/>
            </p:cNvCxnSpPr>
            <p:nvPr/>
          </p:nvCxnSpPr>
          <p:spPr>
            <a:xfrm>
              <a:off x="15431229" y="6291474"/>
              <a:ext cx="0" cy="450854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65A07EC4-1DC7-4CCB-3451-D7B9FE1254BF}"/>
                </a:ext>
              </a:extLst>
            </p:cNvPr>
            <p:cNvGrpSpPr/>
            <p:nvPr/>
          </p:nvGrpSpPr>
          <p:grpSpPr>
            <a:xfrm>
              <a:off x="13642844" y="6751655"/>
              <a:ext cx="3576770" cy="751441"/>
              <a:chOff x="13642844" y="6751655"/>
              <a:chExt cx="3576770" cy="751441"/>
            </a:xfrm>
          </p:grpSpPr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id="{F5C93C61-9CB5-3238-9164-76F399E61772}"/>
                  </a:ext>
                </a:extLst>
              </p:cNvPr>
              <p:cNvSpPr/>
              <p:nvPr/>
            </p:nvSpPr>
            <p:spPr>
              <a:xfrm>
                <a:off x="13642844" y="6751655"/>
                <a:ext cx="3576770" cy="75144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FC8CC2-21F1-44D6-2193-0773F05088E5}"/>
                  </a:ext>
                </a:extLst>
              </p:cNvPr>
              <p:cNvSpPr txBox="1"/>
              <p:nvPr/>
            </p:nvSpPr>
            <p:spPr>
              <a:xfrm>
                <a:off x="14417511" y="6942709"/>
                <a:ext cx="2027436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ore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로봇팔로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좌표 전달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68" name="Google Shape;109;p14">
              <a:extLst>
                <a:ext uri="{FF2B5EF4-FFF2-40B4-BE49-F238E27FC236}">
                  <a16:creationId xmlns:a16="http://schemas.microsoft.com/office/drawing/2014/main" id="{2A345DCF-EE1A-9809-273B-14F561C3AFE9}"/>
                </a:ext>
              </a:extLst>
            </p:cNvPr>
            <p:cNvCxnSpPr>
              <a:cxnSpLocks/>
              <a:stCxn id="65" idx="2"/>
            </p:cNvCxnSpPr>
            <p:nvPr/>
          </p:nvCxnSpPr>
          <p:spPr>
            <a:xfrm>
              <a:off x="15431229" y="7503096"/>
              <a:ext cx="0" cy="377258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08DD2ED5-BF98-13C6-9DEC-18D0FF5EDC13}"/>
                </a:ext>
              </a:extLst>
            </p:cNvPr>
            <p:cNvGrpSpPr/>
            <p:nvPr/>
          </p:nvGrpSpPr>
          <p:grpSpPr>
            <a:xfrm>
              <a:off x="14212398" y="7886700"/>
              <a:ext cx="2437663" cy="751441"/>
              <a:chOff x="14212398" y="7973459"/>
              <a:chExt cx="2437663" cy="751441"/>
            </a:xfrm>
          </p:grpSpPr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C436A5EC-2A5E-12B1-36A4-853BCA2199DE}"/>
                  </a:ext>
                </a:extLst>
              </p:cNvPr>
              <p:cNvSpPr/>
              <p:nvPr/>
            </p:nvSpPr>
            <p:spPr>
              <a:xfrm>
                <a:off x="14212398" y="7973459"/>
                <a:ext cx="2437663" cy="75144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 dirty="0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8355068-F35B-D8CF-344F-C9E1F93976AD}"/>
                  </a:ext>
                </a:extLst>
              </p:cNvPr>
              <p:cNvSpPr txBox="1"/>
              <p:nvPr/>
            </p:nvSpPr>
            <p:spPr>
              <a:xfrm>
                <a:off x="14650194" y="8164513"/>
                <a:ext cx="1562071" cy="34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탐지 파트 종료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C8B36F34-A63D-FDC4-996D-FE85D6A7BDD4}"/>
              </a:ext>
            </a:extLst>
          </p:cNvPr>
          <p:cNvGrpSpPr/>
          <p:nvPr/>
        </p:nvGrpSpPr>
        <p:grpSpPr>
          <a:xfrm>
            <a:off x="13068812" y="1757916"/>
            <a:ext cx="3923788" cy="7728984"/>
            <a:chOff x="12418277" y="1064424"/>
            <a:chExt cx="3923788" cy="7728984"/>
          </a:xfrm>
        </p:grpSpPr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FBDA4E5A-BB9D-CDCE-DEF6-E00FA7221B56}"/>
                </a:ext>
              </a:extLst>
            </p:cNvPr>
            <p:cNvGrpSpPr/>
            <p:nvPr/>
          </p:nvGrpSpPr>
          <p:grpSpPr>
            <a:xfrm>
              <a:off x="12418277" y="1064424"/>
              <a:ext cx="3923788" cy="920975"/>
              <a:chOff x="12414506" y="1064424"/>
              <a:chExt cx="3923788" cy="920975"/>
            </a:xfrm>
          </p:grpSpPr>
          <p:sp>
            <p:nvSpPr>
              <p:cNvPr id="11" name="모서리가 둥근 직사각형 10">
                <a:extLst>
                  <a:ext uri="{FF2B5EF4-FFF2-40B4-BE49-F238E27FC236}">
                    <a16:creationId xmlns:a16="http://schemas.microsoft.com/office/drawing/2014/main" id="{B85A722D-BC9A-0586-25BC-8F8C381F6438}"/>
                  </a:ext>
                </a:extLst>
              </p:cNvPr>
              <p:cNvSpPr/>
              <p:nvPr/>
            </p:nvSpPr>
            <p:spPr>
              <a:xfrm>
                <a:off x="12414506" y="1064424"/>
                <a:ext cx="3923788" cy="920975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76BF179-4A27-7F9F-C5AE-500489484041}"/>
                  </a:ext>
                </a:extLst>
              </p:cNvPr>
              <p:cNvSpPr txBox="1"/>
              <p:nvPr/>
            </p:nvSpPr>
            <p:spPr>
              <a:xfrm>
                <a:off x="12908864" y="1324856"/>
                <a:ext cx="294073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수확 지점 좌표</a:t>
                </a:r>
                <a:r>
                  <a:rPr kumimoji="1" lang="en-US" altLang="ko-KR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,</a:t>
                </a:r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 각도 입력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14" name="Google Shape;109;p14">
              <a:extLst>
                <a:ext uri="{FF2B5EF4-FFF2-40B4-BE49-F238E27FC236}">
                  <a16:creationId xmlns:a16="http://schemas.microsoft.com/office/drawing/2014/main" id="{4363EFB8-AB59-5CC2-19FF-18F10F0D9C70}"/>
                </a:ext>
              </a:extLst>
            </p:cNvPr>
            <p:cNvCxnSpPr>
              <a:cxnSpLocks/>
            </p:cNvCxnSpPr>
            <p:nvPr/>
          </p:nvCxnSpPr>
          <p:spPr>
            <a:xfrm>
              <a:off x="14380171" y="1985399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F2245210-BC00-842F-1020-B3551365142E}"/>
                </a:ext>
              </a:extLst>
            </p:cNvPr>
            <p:cNvGrpSpPr/>
            <p:nvPr/>
          </p:nvGrpSpPr>
          <p:grpSpPr>
            <a:xfrm>
              <a:off x="12424933" y="2503204"/>
              <a:ext cx="3910476" cy="859448"/>
              <a:chOff x="12427818" y="2527965"/>
              <a:chExt cx="3910476" cy="859448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19499A9-5FA8-BEB0-B361-939226B3814D}"/>
                  </a:ext>
                </a:extLst>
              </p:cNvPr>
              <p:cNvSpPr/>
              <p:nvPr/>
            </p:nvSpPr>
            <p:spPr>
              <a:xfrm>
                <a:off x="12427818" y="2527965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25477D-2215-18D0-BE35-5DB5C45EC71C}"/>
                  </a:ext>
                </a:extLst>
              </p:cNvPr>
              <p:cNvSpPr txBox="1"/>
              <p:nvPr/>
            </p:nvSpPr>
            <p:spPr>
              <a:xfrm>
                <a:off x="13247277" y="2757634"/>
                <a:ext cx="2271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로봇 초기 위치 이동 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2" name="Google Shape;109;p14">
              <a:extLst>
                <a:ext uri="{FF2B5EF4-FFF2-40B4-BE49-F238E27FC236}">
                  <a16:creationId xmlns:a16="http://schemas.microsoft.com/office/drawing/2014/main" id="{466C521D-2618-89F5-A9E5-CAA3ECC4AE27}"/>
                </a:ext>
              </a:extLst>
            </p:cNvPr>
            <p:cNvCxnSpPr>
              <a:cxnSpLocks/>
            </p:cNvCxnSpPr>
            <p:nvPr/>
          </p:nvCxnSpPr>
          <p:spPr>
            <a:xfrm>
              <a:off x="14380171" y="3364801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39564EFE-DD7A-365A-DD94-3800A20FC8EE}"/>
                </a:ext>
              </a:extLst>
            </p:cNvPr>
            <p:cNvGrpSpPr/>
            <p:nvPr/>
          </p:nvGrpSpPr>
          <p:grpSpPr>
            <a:xfrm>
              <a:off x="12424933" y="3880457"/>
              <a:ext cx="3910476" cy="859448"/>
              <a:chOff x="12427818" y="3907817"/>
              <a:chExt cx="3910476" cy="85944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6BE8BE45-1D81-D9AC-1F3E-64DC9AF73BB2}"/>
                  </a:ext>
                </a:extLst>
              </p:cNvPr>
              <p:cNvSpPr/>
              <p:nvPr/>
            </p:nvSpPr>
            <p:spPr>
              <a:xfrm>
                <a:off x="12427818" y="3907817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6161D8-FF66-9383-7352-B252D36398E5}"/>
                  </a:ext>
                </a:extLst>
              </p:cNvPr>
              <p:cNvSpPr txBox="1"/>
              <p:nvPr/>
            </p:nvSpPr>
            <p:spPr>
              <a:xfrm>
                <a:off x="13155090" y="4137486"/>
                <a:ext cx="24559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수확 대상 위치로 이동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25" name="Google Shape;109;p14">
              <a:extLst>
                <a:ext uri="{FF2B5EF4-FFF2-40B4-BE49-F238E27FC236}">
                  <a16:creationId xmlns:a16="http://schemas.microsoft.com/office/drawing/2014/main" id="{0E5A9CCF-67CC-E562-6AF2-1461FD1F1E05}"/>
                </a:ext>
              </a:extLst>
            </p:cNvPr>
            <p:cNvCxnSpPr>
              <a:cxnSpLocks/>
            </p:cNvCxnSpPr>
            <p:nvPr/>
          </p:nvCxnSpPr>
          <p:spPr>
            <a:xfrm>
              <a:off x="14380171" y="4742054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BC5FC25-AE08-6617-B2F6-1B0F42409DEF}"/>
                </a:ext>
              </a:extLst>
            </p:cNvPr>
            <p:cNvGrpSpPr/>
            <p:nvPr/>
          </p:nvGrpSpPr>
          <p:grpSpPr>
            <a:xfrm>
              <a:off x="12424933" y="5257710"/>
              <a:ext cx="3910476" cy="859448"/>
              <a:chOff x="12427818" y="5293588"/>
              <a:chExt cx="3910476" cy="859448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140A5F9-950A-4A3C-B3A5-9D68D085B33C}"/>
                  </a:ext>
                </a:extLst>
              </p:cNvPr>
              <p:cNvSpPr/>
              <p:nvPr/>
            </p:nvSpPr>
            <p:spPr>
              <a:xfrm>
                <a:off x="12427818" y="5293588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2E8D665-5F46-760E-4EB1-DB428FE7578F}"/>
                  </a:ext>
                </a:extLst>
              </p:cNvPr>
              <p:cNvSpPr txBox="1"/>
              <p:nvPr/>
            </p:nvSpPr>
            <p:spPr>
              <a:xfrm>
                <a:off x="13476636" y="5523457"/>
                <a:ext cx="1812840" cy="39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수확 동작 실행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75" name="Google Shape;109;p14">
              <a:extLst>
                <a:ext uri="{FF2B5EF4-FFF2-40B4-BE49-F238E27FC236}">
                  <a16:creationId xmlns:a16="http://schemas.microsoft.com/office/drawing/2014/main" id="{E1732A16-6988-41B1-50C7-1A342B5F6DEB}"/>
                </a:ext>
              </a:extLst>
            </p:cNvPr>
            <p:cNvCxnSpPr>
              <a:cxnSpLocks/>
            </p:cNvCxnSpPr>
            <p:nvPr/>
          </p:nvCxnSpPr>
          <p:spPr>
            <a:xfrm>
              <a:off x="14380171" y="7485204"/>
              <a:ext cx="0" cy="431482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FB8BDD84-C930-8C16-A954-3ADC3BBD4B8A}"/>
                </a:ext>
              </a:extLst>
            </p:cNvPr>
            <p:cNvGrpSpPr/>
            <p:nvPr/>
          </p:nvGrpSpPr>
          <p:grpSpPr>
            <a:xfrm>
              <a:off x="12424933" y="6634963"/>
              <a:ext cx="3910476" cy="859448"/>
              <a:chOff x="12456249" y="6679359"/>
              <a:chExt cx="3910476" cy="859448"/>
            </a:xfrm>
          </p:grpSpPr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B0370E6F-0527-82AA-B661-2D449888B8D4}"/>
                  </a:ext>
                </a:extLst>
              </p:cNvPr>
              <p:cNvSpPr/>
              <p:nvPr/>
            </p:nvSpPr>
            <p:spPr>
              <a:xfrm>
                <a:off x="12456249" y="6679359"/>
                <a:ext cx="3910476" cy="859448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A2D0D9BC-CD76-A53A-0D24-5672A13FF6DD}"/>
                  </a:ext>
                </a:extLst>
              </p:cNvPr>
              <p:cNvSpPr txBox="1"/>
              <p:nvPr/>
            </p:nvSpPr>
            <p:spPr>
              <a:xfrm>
                <a:off x="13414127" y="6909228"/>
                <a:ext cx="1994721" cy="39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초기 위치로 복귀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grpSp>
          <p:nvGrpSpPr>
            <p:cNvPr id="86" name="그룹 85">
              <a:extLst>
                <a:ext uri="{FF2B5EF4-FFF2-40B4-BE49-F238E27FC236}">
                  <a16:creationId xmlns:a16="http://schemas.microsoft.com/office/drawing/2014/main" id="{A5946199-93F5-000C-4AC4-6043B103943A}"/>
                </a:ext>
              </a:extLst>
            </p:cNvPr>
            <p:cNvGrpSpPr/>
            <p:nvPr/>
          </p:nvGrpSpPr>
          <p:grpSpPr>
            <a:xfrm>
              <a:off x="13047625" y="7933960"/>
              <a:ext cx="2665092" cy="859448"/>
              <a:chOff x="13043854" y="8012214"/>
              <a:chExt cx="2665092" cy="859448"/>
            </a:xfrm>
          </p:grpSpPr>
          <p:sp>
            <p:nvSpPr>
              <p:cNvPr id="76" name="타원 75">
                <a:extLst>
                  <a:ext uri="{FF2B5EF4-FFF2-40B4-BE49-F238E27FC236}">
                    <a16:creationId xmlns:a16="http://schemas.microsoft.com/office/drawing/2014/main" id="{FDFBAF94-4676-D57C-DFFD-916E90F1C653}"/>
                  </a:ext>
                </a:extLst>
              </p:cNvPr>
              <p:cNvSpPr/>
              <p:nvPr/>
            </p:nvSpPr>
            <p:spPr>
              <a:xfrm>
                <a:off x="13043854" y="8012214"/>
                <a:ext cx="2665092" cy="85944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ore-KR" altLang="en-US" sz="2000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B11B55E-97F9-89FC-D520-813CE8336E76}"/>
                  </a:ext>
                </a:extLst>
              </p:cNvPr>
              <p:cNvSpPr txBox="1"/>
              <p:nvPr/>
            </p:nvSpPr>
            <p:spPr>
              <a:xfrm>
                <a:off x="13522496" y="8242083"/>
                <a:ext cx="1707809" cy="39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ko-KR" altLang="en-US" sz="2000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rPr>
                  <a:t>제어 파트 종료</a:t>
                </a:r>
                <a:endParaRPr kumimoji="1" lang="ko-Kore-KR" altLang="en-US" sz="2000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endParaRPr>
              </a:p>
            </p:txBody>
          </p:sp>
        </p:grpSp>
        <p:cxnSp>
          <p:nvCxnSpPr>
            <p:cNvPr id="87" name="Google Shape;109;p14">
              <a:extLst>
                <a:ext uri="{FF2B5EF4-FFF2-40B4-BE49-F238E27FC236}">
                  <a16:creationId xmlns:a16="http://schemas.microsoft.com/office/drawing/2014/main" id="{053139A5-11BC-1F3B-C92D-25DFBF2D58E5}"/>
                </a:ext>
              </a:extLst>
            </p:cNvPr>
            <p:cNvCxnSpPr>
              <a:cxnSpLocks/>
            </p:cNvCxnSpPr>
            <p:nvPr/>
          </p:nvCxnSpPr>
          <p:spPr>
            <a:xfrm>
              <a:off x="14380171" y="6119307"/>
              <a:ext cx="0" cy="515656"/>
            </a:xfrm>
            <a:prstGeom prst="straightConnector1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E485044-9AAE-377A-996E-7D4455FBA940}"/>
              </a:ext>
            </a:extLst>
          </p:cNvPr>
          <p:cNvSpPr/>
          <p:nvPr/>
        </p:nvSpPr>
        <p:spPr>
          <a:xfrm>
            <a:off x="12217969" y="585308"/>
            <a:ext cx="5460431" cy="913019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84FF124-114E-089E-F6D6-DCDB562AB892}"/>
              </a:ext>
            </a:extLst>
          </p:cNvPr>
          <p:cNvSpPr/>
          <p:nvPr/>
        </p:nvSpPr>
        <p:spPr>
          <a:xfrm>
            <a:off x="682302" y="585308"/>
            <a:ext cx="10133076" cy="9130192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5E44F80-5E37-899F-8DA7-C470CFF67F6A}"/>
              </a:ext>
            </a:extLst>
          </p:cNvPr>
          <p:cNvSpPr txBox="1"/>
          <p:nvPr/>
        </p:nvSpPr>
        <p:spPr>
          <a:xfrm>
            <a:off x="9296400" y="947598"/>
            <a:ext cx="1213146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탐지 파트</a:t>
            </a:r>
            <a:endParaRPr kumimoji="1" lang="ko-Kore-KR" altLang="en-US" sz="20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4B2ECDA-23E5-051B-9246-FB2D2FBEDC0F}"/>
              </a:ext>
            </a:extLst>
          </p:cNvPr>
          <p:cNvSpPr txBox="1"/>
          <p:nvPr/>
        </p:nvSpPr>
        <p:spPr>
          <a:xfrm>
            <a:off x="16306800" y="871398"/>
            <a:ext cx="1213146" cy="399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제어 파트</a:t>
            </a:r>
            <a:endParaRPr kumimoji="1" lang="ko-Kore-KR" altLang="en-US" sz="2000" dirty="0"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4308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6365AD-FD52-6390-7BF7-F99085AFE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00BB873C-24D7-F7C3-B9D5-84CF7B2C4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4" name="TextBox 27">
            <a:extLst>
              <a:ext uri="{FF2B5EF4-FFF2-40B4-BE49-F238E27FC236}">
                <a16:creationId xmlns:a16="http://schemas.microsoft.com/office/drawing/2014/main" id="{3DC06FE3-D2E5-AFD4-3277-E3EC45C58D8F}"/>
              </a:ext>
            </a:extLst>
          </p:cNvPr>
          <p:cNvSpPr txBox="1"/>
          <p:nvPr/>
        </p:nvSpPr>
        <p:spPr>
          <a:xfrm>
            <a:off x="1016000" y="1109768"/>
            <a:ext cx="3632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제어 파트 향후 계획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8D04324-05B5-9D98-4EB6-16674C53D1C3}"/>
              </a:ext>
            </a:extLst>
          </p:cNvPr>
          <p:cNvGrpSpPr/>
          <p:nvPr/>
        </p:nvGrpSpPr>
        <p:grpSpPr>
          <a:xfrm>
            <a:off x="419100" y="174044"/>
            <a:ext cx="13957300" cy="1507224"/>
            <a:chOff x="419100" y="174044"/>
            <a:chExt cx="13957300" cy="1507224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B996F7A5-B685-17D8-7A31-55B490F7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275644"/>
              <a:ext cx="254000" cy="254000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46B964AA-A154-294A-F313-C697AAC5A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275644"/>
              <a:ext cx="254000" cy="254000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0403CA1-EC01-2F0C-0116-DCBD7F263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900" y="275644"/>
              <a:ext cx="254000" cy="254000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6ADF37EF-F8FE-07F1-3CC4-29892E1CC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74044"/>
              <a:ext cx="10528300" cy="49292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D364393-6D74-8DA4-9E10-60E55100A18A}"/>
                </a:ext>
              </a:extLst>
            </p:cNvPr>
            <p:cNvSpPr/>
            <p:nvPr/>
          </p:nvSpPr>
          <p:spPr>
            <a:xfrm>
              <a:off x="609600" y="995468"/>
              <a:ext cx="190500" cy="685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F91B24BA-FACE-D9F7-FB29-DF6381A05D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017" y="2445026"/>
            <a:ext cx="14497435" cy="6700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831671-728B-224D-D119-059CC3AE65C7}"/>
              </a:ext>
            </a:extLst>
          </p:cNvPr>
          <p:cNvSpPr txBox="1"/>
          <p:nvPr/>
        </p:nvSpPr>
        <p:spPr>
          <a:xfrm>
            <a:off x="2622550" y="3050904"/>
            <a:ext cx="1101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Vision + Arm + Gripper </a:t>
            </a:r>
            <a:r>
              <a:rPr kumimoji="1"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통합 제어 시스템 구축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76AAF-8CBC-35B8-C4A7-DD58CEB97DEB}"/>
              </a:ext>
            </a:extLst>
          </p:cNvPr>
          <p:cNvSpPr txBox="1"/>
          <p:nvPr/>
        </p:nvSpPr>
        <p:spPr>
          <a:xfrm>
            <a:off x="3175000" y="4565910"/>
            <a:ext cx="11201400" cy="280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딸기 수확 전체 과정 자동화 목표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딸기 위치 좌표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-&gt;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 기준 좌표로 변환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 손 제어 알고리즘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적절한 힘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타이밍 조절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탐지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-&gt;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이동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-&gt;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-&gt;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복귀 전체 순환 로직 자동화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lvl="0" algn="l">
              <a:lnSpc>
                <a:spcPct val="150000"/>
              </a:lnSpc>
            </a:pP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40878175-6AD9-29EF-B9DF-19244062A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76" y="190500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944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FAAF2-64B6-A0D1-5E62-03DC26221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48DCA7B-382D-5CDF-D9DE-15EB21DC2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0554856-622C-4139-2C13-83FAAE0E5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6AF07A82-E758-9B78-4368-F02679365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9EFD9F89-B5AA-261F-AEAF-CA8891B49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E7B5100-920E-84C6-93FB-FC108EED46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CBBE10EF-3904-1E16-E9DE-3CD53FF07B3C}"/>
              </a:ext>
            </a:extLst>
          </p:cNvPr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앱 파트</a:t>
            </a:r>
            <a:endParaRPr lang="en-US" sz="6000" b="0" i="0" u="none" strike="noStrike" dirty="0">
              <a:solidFill>
                <a:srgbClr val="27242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0808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3B988-51A0-C6C5-A33B-1810E3B9B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1903FA4C-0F4A-258D-F0DC-D66E50EE7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AE8E41D-49D9-2A36-2574-DBE18339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78A016AD-AE11-1A4A-83B3-3ED085F3D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2F454F4-F27F-75F9-AF6A-D9E8B515E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BC6D4FD-1963-6F3C-121E-96F9585A2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4720891-C02E-A5BD-0148-88784DE58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25200" y="738626"/>
            <a:ext cx="4648200" cy="94086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86A7B75-032C-39E4-3E5C-3A0E858B39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2977" y="2547857"/>
            <a:ext cx="4103191" cy="2772427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D74A59D7-1549-727C-562E-C8ABB1B3EF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61423" y="3333886"/>
            <a:ext cx="7331631" cy="45749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2A5554-A055-3FC7-A1A8-7C6E8EDCF39B}"/>
              </a:ext>
            </a:extLst>
          </p:cNvPr>
          <p:cNvSpPr txBox="1"/>
          <p:nvPr/>
        </p:nvSpPr>
        <p:spPr>
          <a:xfrm>
            <a:off x="2819400" y="4095886"/>
            <a:ext cx="464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안드로이드 앱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8995C5-386B-DB8E-DED7-0B36C929B416}"/>
              </a:ext>
            </a:extLst>
          </p:cNvPr>
          <p:cNvSpPr txBox="1"/>
          <p:nvPr/>
        </p:nvSpPr>
        <p:spPr>
          <a:xfrm>
            <a:off x="2819400" y="4991100"/>
            <a:ext cx="4953000" cy="169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카메라 화면 실시간 스트리밍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실시간 수확 현황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 로그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52DFB008-9FBE-B4D4-3365-8A1BCF3E7B9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앱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C583C7-9FF6-E7D1-6906-BB4CE9B369CE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3567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878EF-C2B8-F3D4-F2C6-DAFA774D1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9D5EA7FB-F288-172E-4438-7BDEB21A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096EE7F-35BD-D496-D7C2-843D9EED7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FF49F37-78E5-7B84-6C4B-9B63E5730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C1F7FDD-39E7-EB80-1D92-4784EACA0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984EEBD7-C135-D09D-878C-2B3D7C696A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3D817C4-FA92-123D-E8FE-21E15CE54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0" y="752342"/>
            <a:ext cx="4648200" cy="94086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5E41816-1E90-FD3E-AAF7-222BA4E4D0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31777" y="2561573"/>
            <a:ext cx="4103191" cy="2772427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DC73519B-292C-8124-6233-9F71A6D0A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3390900"/>
            <a:ext cx="9082777" cy="45749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7504D9-4B0B-D4FA-1D37-4D4A3C6224F3}"/>
              </a:ext>
            </a:extLst>
          </p:cNvPr>
          <p:cNvSpPr txBox="1"/>
          <p:nvPr/>
        </p:nvSpPr>
        <p:spPr>
          <a:xfrm>
            <a:off x="1805677" y="414478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카메라 화면 실시간 스트리밍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198F29-F9BC-4DFD-92B7-1898ADFF2875}"/>
              </a:ext>
            </a:extLst>
          </p:cNvPr>
          <p:cNvSpPr txBox="1"/>
          <p:nvPr/>
        </p:nvSpPr>
        <p:spPr>
          <a:xfrm>
            <a:off x="1805677" y="4912014"/>
            <a:ext cx="7454176" cy="2249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로봇팔에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장착된 카메라의 화면을 실시간으로 스트리밍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Jetson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에서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RTSP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서버를 통해 송출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새로고침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재생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일시정지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전체화면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실시간으로 건너뛰기 등의 기능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B53A783F-8257-6478-8D68-9A4C9108EA36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앱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C077D7-021F-52A9-3BAA-2B704590A6E5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6FEB6DF-02E8-0BBF-163D-215C7FFC2E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17364" y="4890052"/>
            <a:ext cx="4117604" cy="43931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6B82FB6-EB64-DB73-EAFD-1DC3C4496161}"/>
              </a:ext>
            </a:extLst>
          </p:cNvPr>
          <p:cNvSpPr/>
          <p:nvPr/>
        </p:nvSpPr>
        <p:spPr>
          <a:xfrm>
            <a:off x="12660862" y="1433832"/>
            <a:ext cx="5245019" cy="4452832"/>
          </a:xfrm>
          <a:prstGeom prst="rect">
            <a:avLst/>
          </a:prstGeom>
          <a:noFill/>
          <a:ln w="165100">
            <a:solidFill>
              <a:srgbClr val="3686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440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DF1FC2-F515-BABD-138C-2CA5CCAC9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86AC3CD-E3A4-B5BE-5E20-6BC38C9F5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A2D8E16-45AB-4623-F2D4-5BC03958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9FAB4D1-34A0-A26E-B15B-E36EA8C68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AB0D584-9339-4B05-DA90-4CECF8718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C1641A4-F5F8-76A9-107E-495BA905C6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F350A6F-DCC0-6E4B-BC5A-D1D86A3022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0223" y="703574"/>
            <a:ext cx="4648200" cy="94086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F3C91A4-09EF-5212-164D-E52F329954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0" y="2512805"/>
            <a:ext cx="4103191" cy="2772427"/>
          </a:xfrm>
          <a:prstGeom prst="rect">
            <a:avLst/>
          </a:prstGeom>
        </p:spPr>
      </p:pic>
      <p:sp>
        <p:nvSpPr>
          <p:cNvPr id="23" name="TextBox 27">
            <a:extLst>
              <a:ext uri="{FF2B5EF4-FFF2-40B4-BE49-F238E27FC236}">
                <a16:creationId xmlns:a16="http://schemas.microsoft.com/office/drawing/2014/main" id="{3CED3DB8-45BF-9472-4482-62C3EA45BC39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앱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6B96DC-AD11-E31C-34D1-C513DB4AA6C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2A9F78E-8951-4033-B139-CF7A415926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3587" y="4850428"/>
            <a:ext cx="4117604" cy="43931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5636E0-710A-84A0-F1F3-FA39F4A6BB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8038" y="695926"/>
            <a:ext cx="4515135" cy="9434610"/>
          </a:xfrm>
          <a:prstGeom prst="rect">
            <a:avLst/>
          </a:prstGeom>
        </p:spPr>
      </p:pic>
      <p:sp>
        <p:nvSpPr>
          <p:cNvPr id="2" name="화살표: 오른쪽 8">
            <a:extLst>
              <a:ext uri="{FF2B5EF4-FFF2-40B4-BE49-F238E27FC236}">
                <a16:creationId xmlns:a16="http://schemas.microsoft.com/office/drawing/2014/main" id="{7A954354-7B71-2E38-D1F4-2216FA5E9DFD}"/>
              </a:ext>
            </a:extLst>
          </p:cNvPr>
          <p:cNvSpPr/>
          <p:nvPr/>
        </p:nvSpPr>
        <p:spPr>
          <a:xfrm>
            <a:off x="8825410" y="5332018"/>
            <a:ext cx="687981" cy="575464"/>
          </a:xfrm>
          <a:prstGeom prst="rightArrow">
            <a:avLst>
              <a:gd name="adj1" fmla="val 34433"/>
              <a:gd name="adj2" fmla="val 52594"/>
            </a:avLst>
          </a:prstGeom>
          <a:solidFill>
            <a:srgbClr val="3686CB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Pretendard Regular" panose="020B0600000101010101" charset="-127"/>
              <a:ea typeface="Pretendard Regular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2778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691C1-74EB-BD18-615D-2FD5FD550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E3D80F71-67EF-ACB4-B50E-2C60C18E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B8889FF0-F8A6-F4CC-3F24-2CA59FCA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6D0DC6E-2515-4445-0406-40E913E8CF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62DF704-CA63-A10C-F16E-E8EC324E6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72E3CA1-A347-75CF-082C-CA556164B7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100B29C-CF1C-0D3E-3B39-BBBC90002D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0" y="752342"/>
            <a:ext cx="4648200" cy="940867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901812D-398E-EC50-7EE5-E57C8F264A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31777" y="2561573"/>
            <a:ext cx="4103191" cy="2772427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31F3D396-5B33-6302-09B8-AA7EAB360D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3390900"/>
            <a:ext cx="9082777" cy="45749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34E9C5-B960-9060-284A-EAF04290ED08}"/>
              </a:ext>
            </a:extLst>
          </p:cNvPr>
          <p:cNvSpPr txBox="1"/>
          <p:nvPr/>
        </p:nvSpPr>
        <p:spPr>
          <a:xfrm>
            <a:off x="1805677" y="414478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실시간 수확 현황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F311AC-99ED-FFC1-3D33-224BE6EB0D84}"/>
              </a:ext>
            </a:extLst>
          </p:cNvPr>
          <p:cNvSpPr txBox="1"/>
          <p:nvPr/>
        </p:nvSpPr>
        <p:spPr>
          <a:xfrm>
            <a:off x="1805677" y="4912014"/>
            <a:ext cx="7454176" cy="1695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현재 로봇이 감지한 딸기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(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전체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숙성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미숙성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)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수량 표시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로봇이 딸기를 수확할 때마다 수확한 개수 증가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Firebase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상에서 데이터 저장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8FECCEC9-E2AB-6094-07F5-2C40AD005EDB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앱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22D919-C25F-15EC-60D5-2D8AEF878A23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9C76BD-CE11-B7D1-4B2A-4379A4B57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17364" y="4890052"/>
            <a:ext cx="4117604" cy="43931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8679528-D852-9C02-D91A-3FD91A2C4ED2}"/>
              </a:ext>
            </a:extLst>
          </p:cNvPr>
          <p:cNvSpPr/>
          <p:nvPr/>
        </p:nvSpPr>
        <p:spPr>
          <a:xfrm>
            <a:off x="12653656" y="5329362"/>
            <a:ext cx="5245019" cy="3549738"/>
          </a:xfrm>
          <a:prstGeom prst="rect">
            <a:avLst/>
          </a:prstGeom>
          <a:noFill/>
          <a:ln w="165100">
            <a:solidFill>
              <a:srgbClr val="3686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2563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305A31-6D88-5744-7CCA-CFA1FC7CB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51F2F18D-CD76-E48E-449D-8E955AAE3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ED396AC-2CE2-85F1-6E71-92054BC8D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4206D50-6A0D-8691-780A-45541CA90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8A9CEFC-8E60-10EF-C932-60AD6EB0A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018CE09-700C-2CC1-918C-9DC5137B0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D21EF05A-DD46-D4A1-58D4-720B3E9C6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3390900"/>
            <a:ext cx="9082777" cy="45749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C171786-DB12-B780-BDE4-17AB2B9C06C8}"/>
              </a:ext>
            </a:extLst>
          </p:cNvPr>
          <p:cNvSpPr txBox="1"/>
          <p:nvPr/>
        </p:nvSpPr>
        <p:spPr>
          <a:xfrm>
            <a:off x="1805677" y="414478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수확 로그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FC1D40-B8FB-86FD-9E7B-A0D9A2F41EF3}"/>
              </a:ext>
            </a:extLst>
          </p:cNvPr>
          <p:cNvSpPr txBox="1"/>
          <p:nvPr/>
        </p:nvSpPr>
        <p:spPr>
          <a:xfrm>
            <a:off x="1805677" y="4912014"/>
            <a:ext cx="7454176" cy="280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 작동 일시를 기준으로 구분하여 누적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lang="ko-KR" altLang="en-US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로깅시점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별 수확 로그 저장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전체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숙성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수확한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딸기 수량 및 숙성된 딸기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비율 표시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각 항목은 접기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펼치기로 표시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Firebase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상에서 데이터 저장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DE463C55-305D-0FD3-0D9A-D276B3D3C138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앱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83D2337-53E2-39DA-F8DD-EF96BAF11573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DB92A4-21F0-F8A6-29AC-F50D8345CD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0690" y="791728"/>
            <a:ext cx="4617815" cy="935557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B66FFAF-B956-0640-C025-0BDED24DADCE}"/>
              </a:ext>
            </a:extLst>
          </p:cNvPr>
          <p:cNvSpPr/>
          <p:nvPr/>
        </p:nvSpPr>
        <p:spPr>
          <a:xfrm>
            <a:off x="12697087" y="1681268"/>
            <a:ext cx="5245019" cy="4452832"/>
          </a:xfrm>
          <a:prstGeom prst="rect">
            <a:avLst/>
          </a:prstGeom>
          <a:noFill/>
          <a:ln w="165100">
            <a:solidFill>
              <a:srgbClr val="3686C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1833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282BE-3D0F-F81C-A410-4188C4DF2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08B82FFF-79A3-C8FC-8664-BE9BCB3CA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A9BF7AC7-5EF3-54CF-ECAE-BDBAF97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2C90683-FF00-C8D4-102E-99B6AD208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74F7822-74CC-D5C3-A81A-CCDB89183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2802B7E-6D49-D7F5-16A1-A066E38E56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D8128F43-BFBA-C6E1-EF36-7E8C31CAC9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4900" y="3390900"/>
            <a:ext cx="9082777" cy="45749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6E0FFE-D5CC-3098-F6F2-A2CE626F3363}"/>
              </a:ext>
            </a:extLst>
          </p:cNvPr>
          <p:cNvSpPr txBox="1"/>
          <p:nvPr/>
        </p:nvSpPr>
        <p:spPr>
          <a:xfrm>
            <a:off x="1805677" y="4144780"/>
            <a:ext cx="563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수확 로그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F5E4A4-5364-AC35-0AB2-C3E2C46EF7E9}"/>
              </a:ext>
            </a:extLst>
          </p:cNvPr>
          <p:cNvSpPr txBox="1"/>
          <p:nvPr/>
        </p:nvSpPr>
        <p:spPr>
          <a:xfrm>
            <a:off x="1805677" y="4912014"/>
            <a:ext cx="7454176" cy="280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 작동 일시를 기준으로 구분하여 누적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lang="ko-KR" altLang="en-US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로깅시점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별 수확 로그 저장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전체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숙성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수확한 딸기 개수 및 숙성된 비율 표시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각 항목은 접기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/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펼치기로 표시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Firebase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상에서 데이터 저장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6958E808-AB0C-C4EC-BF69-ACA453E26380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앱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25FCB35-6B8E-30FE-F043-4C6D39035261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64746B-42E4-0000-CD05-636005A0A9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45440" y="708152"/>
            <a:ext cx="4648200" cy="943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515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948B4-41F6-87CD-E867-76EFA4958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838DBF6F-6A95-D0A6-C33D-E16EE4E4C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3173708-F975-14EB-A72A-73FAAA556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883D171B-AF85-EC18-F76A-517474E56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EAF7509-C88F-6662-2F5A-62574F5EA3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A91D619C-E64E-5D27-D64A-E06F2447E0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>
            <a:extLst>
              <a:ext uri="{FF2B5EF4-FFF2-40B4-BE49-F238E27FC236}">
                <a16:creationId xmlns:a16="http://schemas.microsoft.com/office/drawing/2014/main" id="{1DBAEC94-6C00-E82C-5333-F182B4DE16A9}"/>
              </a:ext>
            </a:extLst>
          </p:cNvPr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앱 파트 향후 계획</a:t>
            </a:r>
            <a:endParaRPr lang="en-US" sz="6000" b="0" i="0" u="none" strike="noStrike" dirty="0">
              <a:solidFill>
                <a:srgbClr val="27242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4465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03007-69EF-3041-FB8A-F788964EE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4EE5E22E-6AD5-416D-EE57-BA8405F2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4" name="TextBox 27">
            <a:extLst>
              <a:ext uri="{FF2B5EF4-FFF2-40B4-BE49-F238E27FC236}">
                <a16:creationId xmlns:a16="http://schemas.microsoft.com/office/drawing/2014/main" id="{709CCAB7-532A-B596-2C27-3A6994C4A8C5}"/>
              </a:ext>
            </a:extLst>
          </p:cNvPr>
          <p:cNvSpPr txBox="1"/>
          <p:nvPr/>
        </p:nvSpPr>
        <p:spPr>
          <a:xfrm>
            <a:off x="1016000" y="1109768"/>
            <a:ext cx="36322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앱 파트 향후 계획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5203289-8A48-9AD0-19CA-F79BFB5C285B}"/>
              </a:ext>
            </a:extLst>
          </p:cNvPr>
          <p:cNvGrpSpPr/>
          <p:nvPr/>
        </p:nvGrpSpPr>
        <p:grpSpPr>
          <a:xfrm>
            <a:off x="419100" y="174044"/>
            <a:ext cx="13957300" cy="1507224"/>
            <a:chOff x="419100" y="174044"/>
            <a:chExt cx="13957300" cy="1507224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4A52CAD2-ED2F-EB1B-0C50-47C2092D1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100" y="275644"/>
              <a:ext cx="254000" cy="254000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6CCC1CB-791E-2086-E1C5-A69AAD74A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2000" y="275644"/>
              <a:ext cx="254000" cy="254000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6302004B-618A-5448-DDA8-921728418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4900" y="275644"/>
              <a:ext cx="254000" cy="254000"/>
            </a:xfrm>
            <a:prstGeom prst="rect">
              <a:avLst/>
            </a:prstGeom>
          </p:spPr>
        </p:pic>
        <p:pic>
          <p:nvPicPr>
            <p:cNvPr id="8" name="Picture 8">
              <a:extLst>
                <a:ext uri="{FF2B5EF4-FFF2-40B4-BE49-F238E27FC236}">
                  <a16:creationId xmlns:a16="http://schemas.microsoft.com/office/drawing/2014/main" id="{B3C2D517-264B-5E42-5A53-E16BD892A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48100" y="174044"/>
              <a:ext cx="10528300" cy="492922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A5246CD-B075-948B-1E27-5F7C19EBCE6F}"/>
                </a:ext>
              </a:extLst>
            </p:cNvPr>
            <p:cNvSpPr/>
            <p:nvPr/>
          </p:nvSpPr>
          <p:spPr>
            <a:xfrm>
              <a:off x="609600" y="995468"/>
              <a:ext cx="190500" cy="685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  <p:pic>
        <p:nvPicPr>
          <p:cNvPr id="12" name="Picture 10">
            <a:extLst>
              <a:ext uri="{FF2B5EF4-FFF2-40B4-BE49-F238E27FC236}">
                <a16:creationId xmlns:a16="http://schemas.microsoft.com/office/drawing/2014/main" id="{7F8E713A-7DE4-DEDB-B9CB-74E5C208B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0017" y="2445026"/>
            <a:ext cx="14497435" cy="67007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DF59939-C99D-3248-4C1C-01506D78389B}"/>
              </a:ext>
            </a:extLst>
          </p:cNvPr>
          <p:cNvSpPr txBox="1"/>
          <p:nvPr/>
        </p:nvSpPr>
        <p:spPr>
          <a:xfrm>
            <a:off x="2622550" y="3050904"/>
            <a:ext cx="110172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탐지 </a:t>
            </a:r>
            <a:r>
              <a:rPr kumimoji="1"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+ </a:t>
            </a:r>
            <a:r>
              <a:rPr kumimoji="1"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제어 </a:t>
            </a:r>
            <a:r>
              <a:rPr kumimoji="1"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+ </a:t>
            </a:r>
            <a:r>
              <a:rPr kumimoji="1"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앱 파트</a:t>
            </a:r>
            <a:r>
              <a:rPr kumimoji="1" lang="en-US" altLang="ko-KR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 </a:t>
            </a:r>
            <a:r>
              <a:rPr kumimoji="1" lang="ko-KR" altLang="en-US" sz="3200" dirty="0"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통합 시스템 구축</a:t>
            </a:r>
            <a:endParaRPr kumimoji="1" lang="ko-Kore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F5E31-40E5-29D1-1652-0F431CC84553}"/>
              </a:ext>
            </a:extLst>
          </p:cNvPr>
          <p:cNvSpPr txBox="1"/>
          <p:nvPr/>
        </p:nvSpPr>
        <p:spPr>
          <a:xfrm>
            <a:off x="3175000" y="4565910"/>
            <a:ext cx="11201400" cy="2249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탐지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+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제어 시스템과 서버 간 데이터 통신 시스템 구축 목표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Jetson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의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RTSP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서버를 통한 </a:t>
            </a:r>
            <a:r>
              <a:rPr lang="ko-KR" altLang="en-US" sz="240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실시간 스트리밍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탐지 및 수확 신호 수신 이후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Firebase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 데이터 전송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Jetson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+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서버 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+ 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앱 간 실시간 연계 시스템 확립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44D6483A-A45D-86D4-DA36-EAD6E7F3B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0776" y="190500"/>
            <a:ext cx="431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33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b="0" i="0" u="none" strike="noStrike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탐지 파트</a:t>
            </a:r>
            <a:endParaRPr lang="en-US" sz="6000" b="0" i="0" u="none" strike="noStrike" dirty="0">
              <a:solidFill>
                <a:srgbClr val="27242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4679950" y="4686300"/>
            <a:ext cx="89154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altLang="en-US" sz="6000" dirty="0">
                <a:solidFill>
                  <a:srgbClr val="272424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최종 시스템 구성도</a:t>
            </a:r>
            <a:endParaRPr lang="en-US" sz="6000" b="0" i="0" u="none" strike="noStrike" dirty="0">
              <a:solidFill>
                <a:srgbClr val="272424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245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159509-D6D3-CE35-ED2B-8CECA944A336}"/>
              </a:ext>
            </a:extLst>
          </p:cNvPr>
          <p:cNvSpPr/>
          <p:nvPr/>
        </p:nvSpPr>
        <p:spPr>
          <a:xfrm>
            <a:off x="14932855" y="2114676"/>
            <a:ext cx="2322735" cy="92856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23B5F4A-75EC-0CF1-B784-47EA240EF0E3}"/>
              </a:ext>
            </a:extLst>
          </p:cNvPr>
          <p:cNvSpPr/>
          <p:nvPr/>
        </p:nvSpPr>
        <p:spPr>
          <a:xfrm>
            <a:off x="9845721" y="2144778"/>
            <a:ext cx="2322735" cy="92856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A07DE7-7473-C81B-BA98-D6EF467C6200}"/>
              </a:ext>
            </a:extLst>
          </p:cNvPr>
          <p:cNvSpPr/>
          <p:nvPr/>
        </p:nvSpPr>
        <p:spPr>
          <a:xfrm>
            <a:off x="5116181" y="1732890"/>
            <a:ext cx="2720690" cy="5638797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365304-3792-4E2B-7F70-F90A3018E034}"/>
              </a:ext>
            </a:extLst>
          </p:cNvPr>
          <p:cNvSpPr txBox="1"/>
          <p:nvPr/>
        </p:nvSpPr>
        <p:spPr>
          <a:xfrm>
            <a:off x="5154846" y="1813769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4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Jetson Orin Nano</a:t>
            </a:r>
            <a:endParaRPr kumimoji="1" lang="ko-Kore-KR" altLang="en-US" sz="24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6" name="Google Shape;109;p14">
            <a:extLst>
              <a:ext uri="{FF2B5EF4-FFF2-40B4-BE49-F238E27FC236}">
                <a16:creationId xmlns:a16="http://schemas.microsoft.com/office/drawing/2014/main" id="{237B4C4A-E88F-1403-56E7-03EC7A8FA635}"/>
              </a:ext>
            </a:extLst>
          </p:cNvPr>
          <p:cNvCxnSpPr>
            <a:cxnSpLocks/>
          </p:cNvCxnSpPr>
          <p:nvPr/>
        </p:nvCxnSpPr>
        <p:spPr>
          <a:xfrm flipV="1">
            <a:off x="3233742" y="3167365"/>
            <a:ext cx="1853104" cy="1380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2EB188-9244-FA1C-2479-81599B8FEF53}"/>
              </a:ext>
            </a:extLst>
          </p:cNvPr>
          <p:cNvSpPr/>
          <p:nvPr/>
        </p:nvSpPr>
        <p:spPr>
          <a:xfrm>
            <a:off x="204509" y="2692342"/>
            <a:ext cx="2895600" cy="990600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636410-DC75-2D75-FF3A-A06D0C0A635D}"/>
              </a:ext>
            </a:extLst>
          </p:cNvPr>
          <p:cNvSpPr txBox="1"/>
          <p:nvPr/>
        </p:nvSpPr>
        <p:spPr>
          <a:xfrm>
            <a:off x="754778" y="3147424"/>
            <a:ext cx="189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RGB-D </a:t>
            </a:r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카메라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9" name="Picture 4" descr="Intel RealSense Depth Camera D455 – Intel® RealSense™ Depth and Tracking  Cameras">
            <a:extLst>
              <a:ext uri="{FF2B5EF4-FFF2-40B4-BE49-F238E27FC236}">
                <a16:creationId xmlns:a16="http://schemas.microsoft.com/office/drawing/2014/main" id="{3607BAC6-E9E5-AB6F-89B7-5F6F9D3C6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52" y="2311341"/>
            <a:ext cx="215153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oogle Shape;109;p14">
            <a:extLst>
              <a:ext uri="{FF2B5EF4-FFF2-40B4-BE49-F238E27FC236}">
                <a16:creationId xmlns:a16="http://schemas.microsoft.com/office/drawing/2014/main" id="{67A69395-0053-698C-06A0-E6BF63E92CBE}"/>
              </a:ext>
            </a:extLst>
          </p:cNvPr>
          <p:cNvCxnSpPr>
            <a:cxnSpLocks/>
          </p:cNvCxnSpPr>
          <p:nvPr/>
        </p:nvCxnSpPr>
        <p:spPr>
          <a:xfrm flipV="1">
            <a:off x="12373360" y="7250254"/>
            <a:ext cx="2685604" cy="12524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55C2141-7E87-E019-3427-60C177655EC0}"/>
              </a:ext>
            </a:extLst>
          </p:cNvPr>
          <p:cNvSpPr txBox="1"/>
          <p:nvPr/>
        </p:nvSpPr>
        <p:spPr>
          <a:xfrm>
            <a:off x="5843514" y="2815010"/>
            <a:ext cx="189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탐지 모듈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D9258FE-0C63-91E6-2CB1-C534B305C223}"/>
              </a:ext>
            </a:extLst>
          </p:cNvPr>
          <p:cNvSpPr/>
          <p:nvPr/>
        </p:nvSpPr>
        <p:spPr>
          <a:xfrm>
            <a:off x="5260140" y="2551222"/>
            <a:ext cx="2418677" cy="3978726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CCE05FD-6C00-AEFE-1CC3-AE804401D48D}"/>
              </a:ext>
            </a:extLst>
          </p:cNvPr>
          <p:cNvSpPr txBox="1"/>
          <p:nvPr/>
        </p:nvSpPr>
        <p:spPr>
          <a:xfrm>
            <a:off x="10112837" y="7345234"/>
            <a:ext cx="2578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Indy7 </a:t>
            </a:r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컨트롤러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46EA573-7D2B-4A58-E957-9C500CE779C4}"/>
              </a:ext>
            </a:extLst>
          </p:cNvPr>
          <p:cNvSpPr/>
          <p:nvPr/>
        </p:nvSpPr>
        <p:spPr>
          <a:xfrm>
            <a:off x="9821612" y="6881780"/>
            <a:ext cx="2322735" cy="92856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C7F136-29A7-FE35-1B90-F9B9B7D2BD22}"/>
              </a:ext>
            </a:extLst>
          </p:cNvPr>
          <p:cNvSpPr txBox="1"/>
          <p:nvPr/>
        </p:nvSpPr>
        <p:spPr>
          <a:xfrm>
            <a:off x="13141645" y="6786471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latin typeface="Calibri" panose="020F0502020204030204" pitchFamily="34" charset="0"/>
                <a:ea typeface="Noto Sans CJK KR Regular" panose="020B0500000000000000" pitchFamily="34" charset="-128"/>
                <a:cs typeface="Calibri" panose="020F0502020204030204" pitchFamily="34" charset="0"/>
              </a:rPr>
              <a:t>UART</a:t>
            </a:r>
            <a:endParaRPr kumimoji="1" lang="ko-Kore-KR" altLang="en-US" sz="2000" dirty="0">
              <a:latin typeface="Calibri" panose="020F0502020204030204" pitchFamily="34" charset="0"/>
              <a:ea typeface="Noto Sans CJK KR Regular" panose="020B05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BAE81BA-2E00-100F-97D2-2374FA858868}"/>
              </a:ext>
            </a:extLst>
          </p:cNvPr>
          <p:cNvSpPr txBox="1"/>
          <p:nvPr/>
        </p:nvSpPr>
        <p:spPr>
          <a:xfrm>
            <a:off x="3584961" y="2690511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000" dirty="0"/>
              <a:t>USB 3.1 </a:t>
            </a:r>
            <a:endParaRPr kumimoji="1" lang="ko-Kore-KR" altLang="en-US" sz="2000" dirty="0">
              <a:latin typeface="Calibri" panose="020F0502020204030204" pitchFamily="34" charset="0"/>
              <a:ea typeface="Noto Sans CJK KR Regular" panose="020B05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1D593-9E71-F56B-9EFC-701ED8D06F57}"/>
              </a:ext>
            </a:extLst>
          </p:cNvPr>
          <p:cNvSpPr txBox="1"/>
          <p:nvPr/>
        </p:nvSpPr>
        <p:spPr>
          <a:xfrm>
            <a:off x="15146382" y="7345234"/>
            <a:ext cx="18956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 팔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0BFD264-D295-2D3B-23A7-9368BF34FCC1}"/>
              </a:ext>
            </a:extLst>
          </p:cNvPr>
          <p:cNvSpPr/>
          <p:nvPr/>
        </p:nvSpPr>
        <p:spPr>
          <a:xfrm>
            <a:off x="15119342" y="6881781"/>
            <a:ext cx="2006435" cy="928563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pic>
        <p:nvPicPr>
          <p:cNvPr id="94" name="_x288851368">
            <a:extLst>
              <a:ext uri="{FF2B5EF4-FFF2-40B4-BE49-F238E27FC236}">
                <a16:creationId xmlns:a16="http://schemas.microsoft.com/office/drawing/2014/main" id="{E134CF66-1B1E-08DD-A6D7-91B518940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353" y="3846268"/>
            <a:ext cx="1548411" cy="326765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9EFF4-F83E-EF66-2589-8E5661015509}"/>
              </a:ext>
            </a:extLst>
          </p:cNvPr>
          <p:cNvSpPr txBox="1"/>
          <p:nvPr/>
        </p:nvSpPr>
        <p:spPr>
          <a:xfrm>
            <a:off x="12373360" y="7346062"/>
            <a:ext cx="2578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Noto Sans CJK KR Regular" panose="020B0500000000000000" pitchFamily="34" charset="-128"/>
                <a:cs typeface="Calibri" panose="020F0502020204030204" pitchFamily="34" charset="0"/>
              </a:rPr>
              <a:t>Gripper / Joint </a:t>
            </a:r>
          </a:p>
          <a:p>
            <a:pPr algn="ctr"/>
            <a:r>
              <a:rPr kumimoji="1" lang="en-US" altLang="ko-Kore-KR" sz="20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Noto Sans CJK KR Regular" panose="020B0500000000000000" pitchFamily="34" charset="-128"/>
                <a:cs typeface="Calibri" panose="020F0502020204030204" pitchFamily="34" charset="0"/>
              </a:rPr>
              <a:t>Control CMD</a:t>
            </a:r>
            <a:endParaRPr kumimoji="1" lang="ko-Kore-KR" altLang="en-US" sz="20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Noto Sans CJK KR Regular" panose="020B05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A12AA0-D7AE-EC6A-F216-802719D4A27D}"/>
              </a:ext>
            </a:extLst>
          </p:cNvPr>
          <p:cNvSpPr txBox="1"/>
          <p:nvPr/>
        </p:nvSpPr>
        <p:spPr>
          <a:xfrm>
            <a:off x="3343932" y="3242867"/>
            <a:ext cx="1483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Noto Sans CJK KR Regular" panose="020B0500000000000000" pitchFamily="34" charset="-128"/>
                <a:cs typeface="Calibri" panose="020F0502020204030204" pitchFamily="34" charset="0"/>
              </a:rPr>
              <a:t>RGB / Depth Frame</a:t>
            </a:r>
            <a:endParaRPr kumimoji="1" lang="ko-Kore-KR" altLang="en-US" sz="20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Noto Sans CJK KR Regular" panose="020B0500000000000000" pitchFamily="34" charset="-128"/>
              <a:cs typeface="Calibri" panose="020F0502020204030204" pitchFamily="34" charset="0"/>
            </a:endParaRPr>
          </a:p>
        </p:txBody>
      </p:sp>
      <p:pic>
        <p:nvPicPr>
          <p:cNvPr id="21" name="그림 20" descr="전자제품, 전자 기기, 라우드스피커이(가) 표시된 사진&#10;&#10;자동 생성된 설명">
            <a:extLst>
              <a:ext uri="{FF2B5EF4-FFF2-40B4-BE49-F238E27FC236}">
                <a16:creationId xmlns:a16="http://schemas.microsoft.com/office/drawing/2014/main" id="{269425D7-F448-7B52-112B-C8C5A7154A3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031" y="5890897"/>
            <a:ext cx="1860513" cy="1313579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cxnSp>
        <p:nvCxnSpPr>
          <p:cNvPr id="23" name="Google Shape;109;p14">
            <a:extLst>
              <a:ext uri="{FF2B5EF4-FFF2-40B4-BE49-F238E27FC236}">
                <a16:creationId xmlns:a16="http://schemas.microsoft.com/office/drawing/2014/main" id="{E3304BB8-B439-D70E-D2F3-6068C03BDACB}"/>
              </a:ext>
            </a:extLst>
          </p:cNvPr>
          <p:cNvCxnSpPr>
            <a:cxnSpLocks/>
          </p:cNvCxnSpPr>
          <p:nvPr/>
        </p:nvCxnSpPr>
        <p:spPr>
          <a:xfrm>
            <a:off x="7951452" y="7262778"/>
            <a:ext cx="1736527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C6DCDEE-70FE-E228-E842-C19039D9F21B}"/>
              </a:ext>
            </a:extLst>
          </p:cNvPr>
          <p:cNvSpPr txBox="1"/>
          <p:nvPr/>
        </p:nvSpPr>
        <p:spPr>
          <a:xfrm>
            <a:off x="8279525" y="6792271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latin typeface="Calibri" panose="020F0502020204030204" pitchFamily="34" charset="0"/>
                <a:ea typeface="Noto Sans CJK KR Regular" panose="020B0500000000000000" pitchFamily="34" charset="-128"/>
                <a:cs typeface="Calibri" panose="020F0502020204030204" pitchFamily="34" charset="0"/>
              </a:rPr>
              <a:t>TCP/IP</a:t>
            </a:r>
            <a:endParaRPr kumimoji="1" lang="ko-Kore-KR" altLang="en-US" sz="2000" dirty="0">
              <a:latin typeface="Calibri" panose="020F0502020204030204" pitchFamily="34" charset="0"/>
              <a:ea typeface="Noto Sans CJK KR Regular" panose="020B05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DEB4F0-5C5F-9BA5-E577-22450159E9A1}"/>
              </a:ext>
            </a:extLst>
          </p:cNvPr>
          <p:cNvSpPr txBox="1"/>
          <p:nvPr/>
        </p:nvSpPr>
        <p:spPr>
          <a:xfrm>
            <a:off x="7739196" y="7346062"/>
            <a:ext cx="2181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Noto Sans CJK KR Regular" panose="020B0500000000000000" pitchFamily="34" charset="-128"/>
                <a:cs typeface="Calibri" panose="020F0502020204030204" pitchFamily="34" charset="0"/>
              </a:rPr>
              <a:t>Target Coordinate </a:t>
            </a:r>
          </a:p>
          <a:p>
            <a:pPr algn="ctr"/>
            <a:r>
              <a:rPr kumimoji="1" lang="en-US" altLang="ko-Kore-KR" sz="20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Noto Sans CJK KR Regular" panose="020B0500000000000000" pitchFamily="34" charset="-128"/>
                <a:cs typeface="Calibri" panose="020F0502020204030204" pitchFamily="34" charset="0"/>
              </a:rPr>
              <a:t>Data</a:t>
            </a:r>
            <a:endParaRPr kumimoji="1" lang="ko-Kore-KR" altLang="en-US" sz="20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Noto Sans CJK KR Regular" panose="020B0500000000000000" pitchFamily="34" charset="-128"/>
              <a:cs typeface="Calibri" panose="020F050202020403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44F79A-DA2A-AACE-C8DE-5706B7339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016" y="3754696"/>
            <a:ext cx="1904553" cy="2435211"/>
          </a:xfrm>
          <a:prstGeom prst="rect">
            <a:avLst/>
          </a:prstGeom>
        </p:spPr>
      </p:pic>
      <p:cxnSp>
        <p:nvCxnSpPr>
          <p:cNvPr id="8" name="Google Shape;109;p14">
            <a:extLst>
              <a:ext uri="{FF2B5EF4-FFF2-40B4-BE49-F238E27FC236}">
                <a16:creationId xmlns:a16="http://schemas.microsoft.com/office/drawing/2014/main" id="{245B6F5B-7FE0-0278-6CF5-BB8BE8DB287A}"/>
              </a:ext>
            </a:extLst>
          </p:cNvPr>
          <p:cNvCxnSpPr>
            <a:cxnSpLocks/>
          </p:cNvCxnSpPr>
          <p:nvPr/>
        </p:nvCxnSpPr>
        <p:spPr>
          <a:xfrm>
            <a:off x="7951452" y="2030606"/>
            <a:ext cx="1736527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ACF5F85-069E-3CC2-B8CD-B0A5E96E5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0024" y="656336"/>
            <a:ext cx="1740076" cy="1740076"/>
          </a:xfrm>
          <a:prstGeom prst="rect">
            <a:avLst/>
          </a:prstGeom>
        </p:spPr>
      </p:pic>
      <p:pic>
        <p:nvPicPr>
          <p:cNvPr id="1030" name="Picture 6" descr="902-0132-000 ROBOTIS | Mouser">
            <a:extLst>
              <a:ext uri="{FF2B5EF4-FFF2-40B4-BE49-F238E27FC236}">
                <a16:creationId xmlns:a16="http://schemas.microsoft.com/office/drawing/2014/main" id="{1BB180CC-335C-8637-9FAF-449854C15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9403" y="683076"/>
            <a:ext cx="1955179" cy="195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064420-019B-193F-9186-B1BF7FC12A82}"/>
              </a:ext>
            </a:extLst>
          </p:cNvPr>
          <p:cNvSpPr txBox="1"/>
          <p:nvPr/>
        </p:nvSpPr>
        <p:spPr>
          <a:xfrm>
            <a:off x="10170478" y="2578958"/>
            <a:ext cx="193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U2D2 </a:t>
            </a:r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변환기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cxnSp>
        <p:nvCxnSpPr>
          <p:cNvPr id="20" name="Google Shape;109;p14">
            <a:extLst>
              <a:ext uri="{FF2B5EF4-FFF2-40B4-BE49-F238E27FC236}">
                <a16:creationId xmlns:a16="http://schemas.microsoft.com/office/drawing/2014/main" id="{4836D3C3-1395-9193-499D-68F804D83BEB}"/>
              </a:ext>
            </a:extLst>
          </p:cNvPr>
          <p:cNvCxnSpPr>
            <a:cxnSpLocks/>
          </p:cNvCxnSpPr>
          <p:nvPr/>
        </p:nvCxnSpPr>
        <p:spPr>
          <a:xfrm>
            <a:off x="12523452" y="2030606"/>
            <a:ext cx="1736527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09D003-475F-6465-D251-FDE5A4A9C291}"/>
              </a:ext>
            </a:extLst>
          </p:cNvPr>
          <p:cNvSpPr txBox="1"/>
          <p:nvPr/>
        </p:nvSpPr>
        <p:spPr>
          <a:xfrm>
            <a:off x="15616611" y="2558730"/>
            <a:ext cx="193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 손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DD63EA3E-6B9F-5800-F0D3-6158174C6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888885"/>
              </p:ext>
            </p:extLst>
          </p:nvPr>
        </p:nvGraphicFramePr>
        <p:xfrm>
          <a:off x="560052" y="2856949"/>
          <a:ext cx="8229600" cy="365760"/>
        </p:xfrm>
        <a:graphic>
          <a:graphicData uri="http://schemas.openxmlformats.org/drawingml/2006/table">
            <a:tbl>
              <a:tblPr/>
              <a:tblGrid>
                <a:gridCol w="8229600">
                  <a:extLst>
                    <a:ext uri="{9D8B030D-6E8A-4147-A177-3AD203B41FA5}">
                      <a16:colId xmlns:a16="http://schemas.microsoft.com/office/drawing/2014/main" val="1611839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4741976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C091EEB5-491A-8398-27FF-15244B584883}"/>
              </a:ext>
            </a:extLst>
          </p:cNvPr>
          <p:cNvSpPr txBox="1"/>
          <p:nvPr/>
        </p:nvSpPr>
        <p:spPr>
          <a:xfrm>
            <a:off x="8063728" y="1522078"/>
            <a:ext cx="1585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000" dirty="0"/>
              <a:t>USB 2.0/3.0 </a:t>
            </a:r>
            <a:endParaRPr kumimoji="1" lang="ko-Kore-KR" altLang="en-US" sz="2000" dirty="0">
              <a:latin typeface="Calibri" panose="020F0502020204030204" pitchFamily="34" charset="0"/>
              <a:ea typeface="Noto Sans CJK KR Regular" panose="020B0500000000000000" pitchFamily="34" charset="-128"/>
              <a:cs typeface="Calibri" panose="020F0502020204030204" pitchFamily="34" charset="0"/>
            </a:endParaRP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4BA280D0-2FF5-7F6B-1229-E4228ED39D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968A6E98-0DE4-1C6F-9539-9BB70465B0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F5C4F1CD-1887-A214-F83E-3C031F6D001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11CA672B-ED82-FF44-12D8-4EC2A4D26C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48100" y="139700"/>
            <a:ext cx="10579100" cy="495300"/>
          </a:xfrm>
          <a:prstGeom prst="rect">
            <a:avLst/>
          </a:prstGeom>
        </p:spPr>
      </p:pic>
      <p:pic>
        <p:nvPicPr>
          <p:cNvPr id="31" name="Picture 7">
            <a:extLst>
              <a:ext uri="{FF2B5EF4-FFF2-40B4-BE49-F238E27FC236}">
                <a16:creationId xmlns:a16="http://schemas.microsoft.com/office/drawing/2014/main" id="{B6ABDB0C-23A2-9C04-3BF8-66C53593B4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A8B55C4D-64E1-714D-40E2-7EE5D83D1CBB}"/>
              </a:ext>
            </a:extLst>
          </p:cNvPr>
          <p:cNvSpPr/>
          <p:nvPr/>
        </p:nvSpPr>
        <p:spPr>
          <a:xfrm>
            <a:off x="240321" y="5822391"/>
            <a:ext cx="2793852" cy="105938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DB2BFC1-0418-9682-E525-737CF6B2FDAC}"/>
              </a:ext>
            </a:extLst>
          </p:cNvPr>
          <p:cNvSpPr txBox="1"/>
          <p:nvPr/>
        </p:nvSpPr>
        <p:spPr>
          <a:xfrm>
            <a:off x="648296" y="6247473"/>
            <a:ext cx="1936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앱</a:t>
            </a:r>
            <a:endParaRPr kumimoji="1" lang="ko-Kore-KR" altLang="en-US" sz="2000" dirty="0"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B6A644FC-8EEC-238A-CB00-EC7A35FF427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5" y="4260355"/>
            <a:ext cx="2424047" cy="2424047"/>
          </a:xfrm>
          <a:prstGeom prst="rect">
            <a:avLst/>
          </a:prstGeom>
        </p:spPr>
      </p:pic>
      <p:cxnSp>
        <p:nvCxnSpPr>
          <p:cNvPr id="47" name="Google Shape;109;p14">
            <a:extLst>
              <a:ext uri="{FF2B5EF4-FFF2-40B4-BE49-F238E27FC236}">
                <a16:creationId xmlns:a16="http://schemas.microsoft.com/office/drawing/2014/main" id="{6DFA8DE0-5894-5298-A690-703BB219B84B}"/>
              </a:ext>
            </a:extLst>
          </p:cNvPr>
          <p:cNvCxnSpPr>
            <a:cxnSpLocks/>
          </p:cNvCxnSpPr>
          <p:nvPr/>
        </p:nvCxnSpPr>
        <p:spPr>
          <a:xfrm flipH="1">
            <a:off x="3215315" y="6174600"/>
            <a:ext cx="1826500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80B28E83-3B69-C573-DF82-427BF019BAE1}"/>
              </a:ext>
            </a:extLst>
          </p:cNvPr>
          <p:cNvSpPr txBox="1"/>
          <p:nvPr/>
        </p:nvSpPr>
        <p:spPr>
          <a:xfrm>
            <a:off x="3270568" y="5643926"/>
            <a:ext cx="1779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ore-KR" sz="2000" dirty="0"/>
              <a:t>RTSP / Firebase</a:t>
            </a:r>
            <a:endParaRPr kumimoji="1" lang="ko-Kore-KR" altLang="en-US" sz="2000" dirty="0">
              <a:latin typeface="Calibri" panose="020F0502020204030204" pitchFamily="34" charset="0"/>
              <a:ea typeface="Noto Sans CJK KR Regular" panose="020B05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8C96A67-877D-2B2C-C0BC-5CDCF64C930F}"/>
              </a:ext>
            </a:extLst>
          </p:cNvPr>
          <p:cNvSpPr txBox="1"/>
          <p:nvPr/>
        </p:nvSpPr>
        <p:spPr>
          <a:xfrm>
            <a:off x="3103264" y="6278640"/>
            <a:ext cx="198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20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Noto Sans CJK KR Regular" panose="020B0500000000000000" pitchFamily="34" charset="-128"/>
                <a:cs typeface="Calibri" panose="020F0502020204030204" pitchFamily="34" charset="0"/>
              </a:rPr>
              <a:t>Live Streaming / Strawberry Data</a:t>
            </a:r>
            <a:endParaRPr kumimoji="1" lang="ko-Kore-KR" altLang="en-US" sz="200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Noto Sans CJK KR Regular" panose="020B0500000000000000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797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C85FDF61-60BB-D71B-9A2F-0AAC1B56A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288344"/>
            <a:ext cx="254000" cy="254000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8BA70D58-ACD9-03F7-12E3-FF1FF920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88344"/>
            <a:ext cx="254000" cy="254000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E4303873-646E-2931-FA34-4780FBBB3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288344"/>
            <a:ext cx="254000" cy="25400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3516FE61-3F8F-1F9E-BEFE-DBB62702E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0" y="186744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00776" y="190500"/>
            <a:ext cx="431800" cy="431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18E8B0-9CA6-44AF-7C5A-61B5B1337AE1}"/>
              </a:ext>
            </a:extLst>
          </p:cNvPr>
          <p:cNvSpPr txBox="1"/>
          <p:nvPr/>
        </p:nvSpPr>
        <p:spPr>
          <a:xfrm>
            <a:off x="4350018" y="4381500"/>
            <a:ext cx="9766658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50000"/>
              </a:lnSpc>
            </a:pPr>
            <a:endParaRPr lang="en-US" altLang="ko-KR" sz="3200" u="none" strike="noStrik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A9911-9689-4A46-1444-D8E9CAA2CC39}"/>
              </a:ext>
            </a:extLst>
          </p:cNvPr>
          <p:cNvSpPr txBox="1"/>
          <p:nvPr/>
        </p:nvSpPr>
        <p:spPr>
          <a:xfrm>
            <a:off x="4260671" y="4381500"/>
            <a:ext cx="9766658" cy="1143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ko-KR" altLang="en-US" sz="540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감사합니다</a:t>
            </a:r>
            <a:r>
              <a:rPr lang="en-US" altLang="ko-KR" sz="5400" dirty="0">
                <a:solidFill>
                  <a:srgbClr val="000000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.</a:t>
            </a:r>
            <a:endParaRPr lang="en-US" altLang="ko-KR" sz="5400" u="none" strike="noStrike" dirty="0">
              <a:solidFill>
                <a:srgbClr val="000000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591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3" y="3162300"/>
            <a:ext cx="7275073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388517" y="4634236"/>
            <a:ext cx="5848620" cy="2942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수확 대상 딸기의 각도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,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수확 지점 좌표를 제어 파트에 전달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Jetson </a:t>
            </a:r>
            <a:r>
              <a:rPr lang="en-US" altLang="ko-KR" sz="24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orin</a:t>
            </a:r>
            <a:r>
              <a:rPr lang="en-US" altLang="ko-KR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nano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에서 구동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로봇 팔이 고정 위치에 머무는 시간 최소화</a:t>
            </a:r>
            <a:endParaRPr lang="en-US" altLang="ko-KR" sz="2400" u="none" strike="noStrike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038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ea typeface="Noto Sans KR Medium" panose="020B0200000000000000" pitchFamily="50" charset="-127"/>
              </a:rPr>
              <a:t>딸기 탐지 파트 목표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B0D6DFF-0DBD-17FF-4939-B3CB17FDB861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3C75FD75-18FA-94EC-27D8-9C07DF6BA0D7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53" name="그룹 52">
                <a:extLst>
                  <a:ext uri="{FF2B5EF4-FFF2-40B4-BE49-F238E27FC236}">
                    <a16:creationId xmlns:a16="http://schemas.microsoft.com/office/drawing/2014/main" id="{6DACE8F4-CED8-C400-8657-429451E47D45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cxnSp>
              <p:nvCxnSpPr>
                <p:cNvPr id="13" name="Google Shape;109;p14">
                  <a:extLst>
                    <a:ext uri="{FF2B5EF4-FFF2-40B4-BE49-F238E27FC236}">
                      <a16:creationId xmlns:a16="http://schemas.microsoft.com/office/drawing/2014/main" id="{0297860D-1A11-8BB1-8F89-55093236E8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4BE9BF53-C86A-4E94-4E2B-576C18C4CDCB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26" name="모서리가 둥근 직사각형 25">
                    <a:extLst>
                      <a:ext uri="{FF2B5EF4-FFF2-40B4-BE49-F238E27FC236}">
                        <a16:creationId xmlns:a16="http://schemas.microsoft.com/office/drawing/2014/main" id="{859DE761-D417-CF14-2EEA-DCA0DA7DE795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7972DA56-38E7-40D1-4288-53F16CC1C862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28" name="직사각형 27">
                  <a:extLst>
                    <a:ext uri="{FF2B5EF4-FFF2-40B4-BE49-F238E27FC236}">
                      <a16:creationId xmlns:a16="http://schemas.microsoft.com/office/drawing/2014/main" id="{A96A7DA9-BD8D-A61D-727D-F9DB0C2EB8F8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3797DF7-90C5-DA87-ED4B-2BB0A66D64AB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dirty="0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33" name="Google Shape;109;p14">
                  <a:extLst>
                    <a:ext uri="{FF2B5EF4-FFF2-40B4-BE49-F238E27FC236}">
                      <a16:creationId xmlns:a16="http://schemas.microsoft.com/office/drawing/2014/main" id="{63125917-145F-216E-08CD-F9F683D82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36" name="그룹 35">
                  <a:extLst>
                    <a:ext uri="{FF2B5EF4-FFF2-40B4-BE49-F238E27FC236}">
                      <a16:creationId xmlns:a16="http://schemas.microsoft.com/office/drawing/2014/main" id="{5627616D-98BB-F7C3-A09A-82B8C7BF0B61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484C0D3D-BB6D-53B4-7165-A84CF571BA6F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686BC630-79DB-96F5-FD96-FC19D662B1B1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dirty="0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37" name="Google Shape;109;p14">
                  <a:extLst>
                    <a:ext uri="{FF2B5EF4-FFF2-40B4-BE49-F238E27FC236}">
                      <a16:creationId xmlns:a16="http://schemas.microsoft.com/office/drawing/2014/main" id="{EE754525-3A21-7592-12F3-8F0760420A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C03F4C46-A875-C35A-CB4F-687551DF9438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B25BC6A-C028-300C-009C-E9E77F1698E8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40" name="Google Shape;109;p14">
                  <a:extLst>
                    <a:ext uri="{FF2B5EF4-FFF2-40B4-BE49-F238E27FC236}">
                      <a16:creationId xmlns:a16="http://schemas.microsoft.com/office/drawing/2014/main" id="{0B5DCDF7-45AE-75E9-3BC1-BF5A378FC3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209CEBDE-E9E5-F7B6-E80A-4E594C84F3E8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id="{7BCDBC9E-345A-DD51-DCEA-6AD60C28ED52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FDBF8EFA-4306-113B-D511-861C9868ADDD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44" name="Google Shape;109;p14">
                  <a:extLst>
                    <a:ext uri="{FF2B5EF4-FFF2-40B4-BE49-F238E27FC236}">
                      <a16:creationId xmlns:a16="http://schemas.microsoft.com/office/drawing/2014/main" id="{867DEA22-272E-86E2-3150-F57EC088A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3909E76E-3DE6-60D6-CE02-F6F73C156A97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id="{4FB67E6A-5C24-F4A1-6CDF-1017B845AEC0}"/>
                  </a:ext>
                </a:extLst>
              </p:cNvPr>
              <p:cNvGrpSpPr/>
              <p:nvPr/>
            </p:nvGrpSpPr>
            <p:grpSpPr>
              <a:xfrm>
                <a:off x="13642844" y="3127141"/>
                <a:ext cx="3576770" cy="1766832"/>
                <a:chOff x="13639800" y="3127141"/>
                <a:chExt cx="3576770" cy="1766832"/>
              </a:xfrm>
              <a:noFill/>
            </p:grpSpPr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9B014F2B-A7FE-0C5A-CC7E-802D8CB461B2}"/>
                    </a:ext>
                  </a:extLst>
                </p:cNvPr>
                <p:cNvSpPr/>
                <p:nvPr/>
              </p:nvSpPr>
              <p:spPr>
                <a:xfrm>
                  <a:off x="13639800" y="3127141"/>
                  <a:ext cx="3576770" cy="751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BD45BE5-A398-0197-5F9D-389635515845}"/>
                    </a:ext>
                  </a:extLst>
                </p:cNvPr>
                <p:cNvSpPr txBox="1"/>
                <p:nvPr/>
              </p:nvSpPr>
              <p:spPr>
                <a:xfrm>
                  <a:off x="14879833" y="4524641"/>
                  <a:ext cx="109670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각도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추정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56" name="꺾인 연결선[E] 55">
                <a:extLst>
                  <a:ext uri="{FF2B5EF4-FFF2-40B4-BE49-F238E27FC236}">
                    <a16:creationId xmlns:a16="http://schemas.microsoft.com/office/drawing/2014/main" id="{E6E33C98-53A7-EE6E-21C3-9DCB667776A9}"/>
                  </a:ext>
                </a:extLst>
              </p:cNvPr>
              <p:cNvCxnSpPr>
                <a:cxnSpLocks/>
                <a:stCxn id="45" idx="3"/>
                <a:endCxn id="51" idx="1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oogle Shape;109;p14">
                <a:extLst>
                  <a:ext uri="{FF2B5EF4-FFF2-40B4-BE49-F238E27FC236}">
                    <a16:creationId xmlns:a16="http://schemas.microsoft.com/office/drawing/2014/main" id="{465FAECF-0D8F-4992-CAE8-140FE196B4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EBF666C-AD6B-AE46-A675-D7980A451B16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58" name="직사각형 57">
                  <a:extLst>
                    <a:ext uri="{FF2B5EF4-FFF2-40B4-BE49-F238E27FC236}">
                      <a16:creationId xmlns:a16="http://schemas.microsoft.com/office/drawing/2014/main" id="{3609E4F7-7BC7-9B0D-F7A2-6F82EB464954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615273C0-8D7F-EF08-2FCD-BF11929E6936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60" name="Google Shape;109;p14">
                <a:extLst>
                  <a:ext uri="{FF2B5EF4-FFF2-40B4-BE49-F238E27FC236}">
                    <a16:creationId xmlns:a16="http://schemas.microsoft.com/office/drawing/2014/main" id="{0102CC2E-F3B6-C4A9-8F2F-D5741176D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90" name="그룹 89">
                <a:extLst>
                  <a:ext uri="{FF2B5EF4-FFF2-40B4-BE49-F238E27FC236}">
                    <a16:creationId xmlns:a16="http://schemas.microsoft.com/office/drawing/2014/main" id="{283C8BDD-4E05-4866-9367-D77AD9093C92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62" name="직사각형 61">
                  <a:extLst>
                    <a:ext uri="{FF2B5EF4-FFF2-40B4-BE49-F238E27FC236}">
                      <a16:creationId xmlns:a16="http://schemas.microsoft.com/office/drawing/2014/main" id="{D38A9EF5-5F64-489B-5E02-81C99CFF7796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6F01AF6B-29B2-1BE3-91FC-21DFE4EEDC84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64" name="Google Shape;109;p14">
                <a:extLst>
                  <a:ext uri="{FF2B5EF4-FFF2-40B4-BE49-F238E27FC236}">
                    <a16:creationId xmlns:a16="http://schemas.microsoft.com/office/drawing/2014/main" id="{80587270-E7A4-C447-3175-31B9B26997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89" name="그룹 88">
                <a:extLst>
                  <a:ext uri="{FF2B5EF4-FFF2-40B4-BE49-F238E27FC236}">
                    <a16:creationId xmlns:a16="http://schemas.microsoft.com/office/drawing/2014/main" id="{65A07EC4-1DC7-4CCB-3451-D7B9FE1254BF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F5C93C61-9CB5-3238-9164-76F399E61772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BFC8CC2-21F1-44D6-2193-0773F05088E5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68" name="Google Shape;109;p14">
                <a:extLst>
                  <a:ext uri="{FF2B5EF4-FFF2-40B4-BE49-F238E27FC236}">
                    <a16:creationId xmlns:a16="http://schemas.microsoft.com/office/drawing/2014/main" id="{2A345DCF-EE1A-9809-273B-14F561C3AFE9}"/>
                  </a:ext>
                </a:extLst>
              </p:cNvPr>
              <p:cNvCxnSpPr>
                <a:cxnSpLocks/>
                <a:stCxn id="65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08DD2ED5-BF98-13C6-9DEC-18D0FF5EDC13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67" name="타원 66">
                  <a:extLst>
                    <a:ext uri="{FF2B5EF4-FFF2-40B4-BE49-F238E27FC236}">
                      <a16:creationId xmlns:a16="http://schemas.microsoft.com/office/drawing/2014/main" id="{C436A5EC-2A5E-12B1-36A4-853BCA2199DE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08355068-F35B-D8CF-344F-C9E1F93976AD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6DB1CD9-6668-ED7F-DE0D-553776237ADC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40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829441"/>
            <a:ext cx="5121077" cy="2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YOLOv5n </a:t>
            </a:r>
            <a:r>
              <a:rPr lang="ko-KR" altLang="en-US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사용</a:t>
            </a:r>
            <a:endParaRPr lang="en-US" altLang="ko-KR" sz="2400" u="none" strike="noStrike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학습 데이터 </a:t>
            </a:r>
            <a:r>
              <a:rPr lang="en-US" altLang="ko-KR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</a:t>
            </a:r>
            <a:r>
              <a:rPr lang="ko-KR" altLang="en-US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딸기 이미지 </a:t>
            </a:r>
            <a:r>
              <a:rPr lang="en-US" altLang="ko-KR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353</a:t>
            </a:r>
            <a:r>
              <a:rPr lang="ko-KR" altLang="en-US" sz="24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장</a:t>
            </a:r>
            <a:endParaRPr lang="en-US" altLang="ko-KR" sz="24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테스트 데이터 </a:t>
            </a:r>
            <a:r>
              <a:rPr lang="en-US" altLang="ko-KR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</a:t>
            </a:r>
            <a:r>
              <a:rPr lang="ko-KR" altLang="en-US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딸기 이미지 </a:t>
            </a:r>
            <a:r>
              <a:rPr lang="en-US" altLang="ko-KR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40</a:t>
            </a:r>
            <a:r>
              <a:rPr lang="ko-KR" altLang="en-US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장</a:t>
            </a:r>
            <a:endParaRPr lang="en-US" altLang="ko-KR" sz="2400" u="none" strike="noStrike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038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딸기 </a:t>
            </a:r>
            <a:r>
              <a:rPr lang="en-US" altLang="ko-KR" sz="2800" u="none" strike="noStrike" dirty="0">
                <a:ea typeface="Noto Sans KR Medium" panose="020B0200000000000000" pitchFamily="50" charset="-127"/>
              </a:rPr>
              <a:t>Bounding Box </a:t>
            </a:r>
            <a:r>
              <a:rPr lang="ko-KR" altLang="en-US" sz="2800" u="none" strike="noStrike" dirty="0">
                <a:ea typeface="Noto Sans KR Medium" panose="020B0200000000000000" pitchFamily="50" charset="-127"/>
              </a:rPr>
              <a:t>검출</a:t>
            </a:r>
            <a:r>
              <a:rPr lang="ko-KR" altLang="en-US" sz="2800" dirty="0">
                <a:ea typeface="Noto Sans KR Medium" panose="020B0200000000000000" pitchFamily="50" charset="-127"/>
              </a:rPr>
              <a:t> 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1C68C4C0-A60E-9DB9-79A7-F876EC4B3F3D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EA728927-742A-C17E-0F6E-DC39CBBE270B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99" name="그룹 98">
                <a:extLst>
                  <a:ext uri="{FF2B5EF4-FFF2-40B4-BE49-F238E27FC236}">
                    <a16:creationId xmlns:a16="http://schemas.microsoft.com/office/drawing/2014/main" id="{2D12605D-9A31-D5F3-78C4-1DA781503E2D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cxnSp>
              <p:nvCxnSpPr>
                <p:cNvPr id="120" name="Google Shape;109;p14">
                  <a:extLst>
                    <a:ext uri="{FF2B5EF4-FFF2-40B4-BE49-F238E27FC236}">
                      <a16:creationId xmlns:a16="http://schemas.microsoft.com/office/drawing/2014/main" id="{44B1B480-6E5C-A3EA-3D1A-1E4BAB4D3C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21" name="그룹 120">
                  <a:extLst>
                    <a:ext uri="{FF2B5EF4-FFF2-40B4-BE49-F238E27FC236}">
                      <a16:creationId xmlns:a16="http://schemas.microsoft.com/office/drawing/2014/main" id="{BA25367A-A187-3690-AB24-62D8B0316D25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137" name="모서리가 둥근 직사각형 136">
                    <a:extLst>
                      <a:ext uri="{FF2B5EF4-FFF2-40B4-BE49-F238E27FC236}">
                        <a16:creationId xmlns:a16="http://schemas.microsoft.com/office/drawing/2014/main" id="{83AEF5F4-205E-A291-D856-7B4E91434253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632D6880-2C49-D10A-5CCE-830471D55869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93791457-4B67-4075-8B60-6B766CE6DAA1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8E1726DB-9E82-D8B1-22A5-4A8A65E8AC6F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dirty="0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124" name="Google Shape;109;p14">
                  <a:extLst>
                    <a:ext uri="{FF2B5EF4-FFF2-40B4-BE49-F238E27FC236}">
                      <a16:creationId xmlns:a16="http://schemas.microsoft.com/office/drawing/2014/main" id="{6DC144CA-9A6C-CFFF-4E8B-83BA3E35E8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25" name="그룹 124">
                  <a:extLst>
                    <a:ext uri="{FF2B5EF4-FFF2-40B4-BE49-F238E27FC236}">
                      <a16:creationId xmlns:a16="http://schemas.microsoft.com/office/drawing/2014/main" id="{2DEAAD13-9A7D-441E-B0D1-30C73DEEF449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135" name="직사각형 134">
                    <a:extLst>
                      <a:ext uri="{FF2B5EF4-FFF2-40B4-BE49-F238E27FC236}">
                        <a16:creationId xmlns:a16="http://schemas.microsoft.com/office/drawing/2014/main" id="{0B6D7E0D-7BA2-50D2-A9AB-5BF28405DA43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C9F85613-EB32-0311-EE73-2C207ED7053B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dirty="0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126" name="Google Shape;109;p14">
                  <a:extLst>
                    <a:ext uri="{FF2B5EF4-FFF2-40B4-BE49-F238E27FC236}">
                      <a16:creationId xmlns:a16="http://schemas.microsoft.com/office/drawing/2014/main" id="{D17A8DCB-7FB8-54C5-883E-6E3FB47EB5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7" name="직사각형 126">
                  <a:extLst>
                    <a:ext uri="{FF2B5EF4-FFF2-40B4-BE49-F238E27FC236}">
                      <a16:creationId xmlns:a16="http://schemas.microsoft.com/office/drawing/2014/main" id="{3932718C-B6FE-05B7-1CAE-0F2CF6C83F67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17719488-A286-1C5A-A56B-2A2A738A9C52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129" name="Google Shape;109;p14">
                  <a:extLst>
                    <a:ext uri="{FF2B5EF4-FFF2-40B4-BE49-F238E27FC236}">
                      <a16:creationId xmlns:a16="http://schemas.microsoft.com/office/drawing/2014/main" id="{265A7C38-8F66-482D-1275-DAB7604348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30" name="그룹 129">
                  <a:extLst>
                    <a:ext uri="{FF2B5EF4-FFF2-40B4-BE49-F238E27FC236}">
                      <a16:creationId xmlns:a16="http://schemas.microsoft.com/office/drawing/2014/main" id="{5C550FA4-8AD7-9A68-87BF-91E2B0EF017C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133" name="직사각형 132">
                    <a:extLst>
                      <a:ext uri="{FF2B5EF4-FFF2-40B4-BE49-F238E27FC236}">
                        <a16:creationId xmlns:a16="http://schemas.microsoft.com/office/drawing/2014/main" id="{C552D1EF-2991-0856-243D-58544BCE2EE9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23DCEC91-8521-A62B-A2F4-10C9FADD8AB2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131" name="Google Shape;109;p14">
                  <a:extLst>
                    <a:ext uri="{FF2B5EF4-FFF2-40B4-BE49-F238E27FC236}">
                      <a16:creationId xmlns:a16="http://schemas.microsoft.com/office/drawing/2014/main" id="{C7EC667C-06B3-FB73-F6D8-7558AFB0DE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32" name="직사각형 131">
                  <a:extLst>
                    <a:ext uri="{FF2B5EF4-FFF2-40B4-BE49-F238E27FC236}">
                      <a16:creationId xmlns:a16="http://schemas.microsoft.com/office/drawing/2014/main" id="{E5339F48-80D1-AE0C-D0B7-34D1D5AC3744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54169E35-CA0B-8FBA-617B-7C657DAB8A10}"/>
                  </a:ext>
                </a:extLst>
              </p:cNvPr>
              <p:cNvGrpSpPr/>
              <p:nvPr/>
            </p:nvGrpSpPr>
            <p:grpSpPr>
              <a:xfrm>
                <a:off x="13642844" y="3127141"/>
                <a:ext cx="3576770" cy="1766832"/>
                <a:chOff x="13639800" y="3127141"/>
                <a:chExt cx="3576770" cy="1766832"/>
              </a:xfrm>
              <a:noFill/>
            </p:grpSpPr>
            <p:sp>
              <p:nvSpPr>
                <p:cNvPr id="118" name="직사각형 117">
                  <a:extLst>
                    <a:ext uri="{FF2B5EF4-FFF2-40B4-BE49-F238E27FC236}">
                      <a16:creationId xmlns:a16="http://schemas.microsoft.com/office/drawing/2014/main" id="{AF052429-7570-2511-DE67-280E4D9AAD79}"/>
                    </a:ext>
                  </a:extLst>
                </p:cNvPr>
                <p:cNvSpPr/>
                <p:nvPr/>
              </p:nvSpPr>
              <p:spPr>
                <a:xfrm>
                  <a:off x="13639800" y="3127141"/>
                  <a:ext cx="3576770" cy="751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39775B6B-74BA-BDA8-89E1-0A787C8B010A}"/>
                    </a:ext>
                  </a:extLst>
                </p:cNvPr>
                <p:cNvSpPr txBox="1"/>
                <p:nvPr/>
              </p:nvSpPr>
              <p:spPr>
                <a:xfrm>
                  <a:off x="14879833" y="4524641"/>
                  <a:ext cx="109670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각도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추정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01" name="꺾인 연결선[E] 100">
                <a:extLst>
                  <a:ext uri="{FF2B5EF4-FFF2-40B4-BE49-F238E27FC236}">
                    <a16:creationId xmlns:a16="http://schemas.microsoft.com/office/drawing/2014/main" id="{4E0F10BD-CBB8-1D97-0523-CE8E5B7577FE}"/>
                  </a:ext>
                </a:extLst>
              </p:cNvPr>
              <p:cNvCxnSpPr>
                <a:cxnSpLocks/>
                <a:stCxn id="132" idx="3"/>
                <a:endCxn id="118" idx="1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oogle Shape;109;p14">
                <a:extLst>
                  <a:ext uri="{FF2B5EF4-FFF2-40B4-BE49-F238E27FC236}">
                    <a16:creationId xmlns:a16="http://schemas.microsoft.com/office/drawing/2014/main" id="{25ED00E7-5769-F4D3-342A-F04BB719EE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3" name="그룹 102">
                <a:extLst>
                  <a:ext uri="{FF2B5EF4-FFF2-40B4-BE49-F238E27FC236}">
                    <a16:creationId xmlns:a16="http://schemas.microsoft.com/office/drawing/2014/main" id="{AC252DCD-D0A5-A635-F05E-FF35D8A8DB69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116" name="직사각형 115">
                  <a:extLst>
                    <a:ext uri="{FF2B5EF4-FFF2-40B4-BE49-F238E27FC236}">
                      <a16:creationId xmlns:a16="http://schemas.microsoft.com/office/drawing/2014/main" id="{BCFF878E-7668-B85F-5492-B0A1A829BC30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496B88E-B223-66C6-A4C8-3FF637A2649E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04" name="Google Shape;109;p14">
                <a:extLst>
                  <a:ext uri="{FF2B5EF4-FFF2-40B4-BE49-F238E27FC236}">
                    <a16:creationId xmlns:a16="http://schemas.microsoft.com/office/drawing/2014/main" id="{102AD726-DC2C-0060-3FFE-C970227E86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4F11D16F-6763-92C9-BEF9-0FC8AE436BEB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114" name="직사각형 113">
                  <a:extLst>
                    <a:ext uri="{FF2B5EF4-FFF2-40B4-BE49-F238E27FC236}">
                      <a16:creationId xmlns:a16="http://schemas.microsoft.com/office/drawing/2014/main" id="{6A82934E-D5EA-416C-902D-E49CD734CB27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742C6514-B37D-7A9D-2D43-B0224D1189E9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06" name="Google Shape;109;p14">
                <a:extLst>
                  <a:ext uri="{FF2B5EF4-FFF2-40B4-BE49-F238E27FC236}">
                    <a16:creationId xmlns:a16="http://schemas.microsoft.com/office/drawing/2014/main" id="{B9457DE3-4BD9-BC9C-63CE-2A2203461C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7" name="그룹 106">
                <a:extLst>
                  <a:ext uri="{FF2B5EF4-FFF2-40B4-BE49-F238E27FC236}">
                    <a16:creationId xmlns:a16="http://schemas.microsoft.com/office/drawing/2014/main" id="{19846C95-7E08-7815-12C9-9F7A0F508C4A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112" name="직사각형 111">
                  <a:extLst>
                    <a:ext uri="{FF2B5EF4-FFF2-40B4-BE49-F238E27FC236}">
                      <a16:creationId xmlns:a16="http://schemas.microsoft.com/office/drawing/2014/main" id="{ABB73CCA-AF41-B7BE-8E19-29FF54310C5F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2FA5CDBF-2A49-CEBC-6B07-539236900165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08" name="Google Shape;109;p14">
                <a:extLst>
                  <a:ext uri="{FF2B5EF4-FFF2-40B4-BE49-F238E27FC236}">
                    <a16:creationId xmlns:a16="http://schemas.microsoft.com/office/drawing/2014/main" id="{1B5BEA9C-4A35-D898-EB7B-4A37723DF4A5}"/>
                  </a:ext>
                </a:extLst>
              </p:cNvPr>
              <p:cNvCxnSpPr>
                <a:cxnSpLocks/>
                <a:stCxn id="112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09" name="그룹 108">
                <a:extLst>
                  <a:ext uri="{FF2B5EF4-FFF2-40B4-BE49-F238E27FC236}">
                    <a16:creationId xmlns:a16="http://schemas.microsoft.com/office/drawing/2014/main" id="{D8C3C17F-0790-B1A2-FFD5-3732EBA052AE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id="{614D2579-1F54-E4B0-FDAB-63170838CC23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1816E97-7E0B-329A-4B3D-9B4066FFB6C5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A514863-F0EA-0764-8DDE-0B224271E28E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  <p:sp>
        <p:nvSpPr>
          <p:cNvPr id="139" name="TextBox 27">
            <a:extLst>
              <a:ext uri="{FF2B5EF4-FFF2-40B4-BE49-F238E27FC236}">
                <a16:creationId xmlns:a16="http://schemas.microsoft.com/office/drawing/2014/main" id="{9D6DFD21-B4AC-5EC3-9FF3-464F7624DCB4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829441"/>
            <a:ext cx="5121077" cy="220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Precision, 0.995</a:t>
            </a: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R" sz="24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Recall, 0.993</a:t>
            </a: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" altLang="ko-Kore-KR" sz="2400" dirty="0"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mAP@0.50 = 0.995</a:t>
            </a:r>
            <a:endParaRPr lang="en-US" altLang="ko-KR" sz="2400" u="none" strike="noStrike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0386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ea typeface="Noto Sans KR Medium" panose="020B0200000000000000" pitchFamily="50" charset="-127"/>
              </a:rPr>
              <a:t>테스트 결과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0A0AFE-A8A4-4810-F997-BA406EEC03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9600" y="2247900"/>
            <a:ext cx="9080500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31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AB10ABF-C9B3-968B-8B15-CE716EC7C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54" y="3162300"/>
            <a:ext cx="6341781" cy="5334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41300"/>
            <a:ext cx="254000" cy="254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241300"/>
            <a:ext cx="254000" cy="254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241300"/>
            <a:ext cx="254000" cy="254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8100" y="139700"/>
            <a:ext cx="10528300" cy="492922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44600" y="177800"/>
            <a:ext cx="431800" cy="431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C8C118-C21B-B21D-D0E8-BF714E3DB150}"/>
              </a:ext>
            </a:extLst>
          </p:cNvPr>
          <p:cNvSpPr txBox="1"/>
          <p:nvPr/>
        </p:nvSpPr>
        <p:spPr>
          <a:xfrm>
            <a:off x="1524000" y="4829441"/>
            <a:ext cx="5121077" cy="1851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mobilenet_v2 </a:t>
            </a:r>
            <a:r>
              <a:rPr lang="en-US" altLang="ko-KR" sz="2000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UNet</a:t>
            </a:r>
            <a:r>
              <a:rPr lang="ko-KR" altLang="en-US" sz="20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기반</a:t>
            </a:r>
            <a:r>
              <a:rPr lang="en-US" altLang="ko-KR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lang="ko-KR" altLang="en-US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사용</a:t>
            </a:r>
            <a:endParaRPr lang="en-US" altLang="ko-KR" sz="2000" u="none" strike="noStrike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학습 데이터 </a:t>
            </a:r>
            <a:r>
              <a:rPr lang="en-US" altLang="ko-KR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</a:t>
            </a:r>
            <a:r>
              <a:rPr lang="ko-KR" altLang="en-US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딸기 </a:t>
            </a:r>
            <a:r>
              <a:rPr lang="ko-KR" altLang="en-US" sz="20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개별 </a:t>
            </a:r>
            <a:r>
              <a:rPr lang="ko-KR" altLang="en-US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이미지 </a:t>
            </a:r>
            <a:r>
              <a:rPr lang="en-US" altLang="ko-KR" sz="20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5040</a:t>
            </a:r>
            <a:r>
              <a:rPr lang="ko-KR" altLang="en-US" sz="20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장</a:t>
            </a:r>
            <a:endParaRPr lang="en-US" altLang="ko-KR" sz="2000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  <a:p>
            <a:pPr marL="342900" lvl="0" indent="-3429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테스트 데이터 </a:t>
            </a:r>
            <a:r>
              <a:rPr lang="en-US" altLang="ko-KR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:</a:t>
            </a:r>
            <a:r>
              <a:rPr lang="ko-KR" altLang="en-US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 딸기 </a:t>
            </a:r>
            <a:r>
              <a:rPr lang="ko-KR" altLang="en-US" sz="2000" u="none" strike="noStrike" dirty="0" err="1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개별이미지</a:t>
            </a:r>
            <a:r>
              <a:rPr lang="ko-KR" altLang="en-US" sz="20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562</a:t>
            </a:r>
            <a:r>
              <a:rPr lang="ko-KR" altLang="en-US" sz="2000" u="none" strike="noStrike" dirty="0">
                <a:solidFill>
                  <a:srgbClr val="000000"/>
                </a:solidFill>
                <a:latin typeface="Noto Sans CJK KR Regular" panose="020B0500000000000000" pitchFamily="34" charset="-128"/>
                <a:ea typeface="Noto Sans CJK KR Regular" panose="020B0500000000000000" pitchFamily="34" charset="-128"/>
              </a:rPr>
              <a:t>장</a:t>
            </a:r>
            <a:endParaRPr lang="en-US" altLang="ko-KR" sz="2000" u="none" strike="noStrike" dirty="0">
              <a:solidFill>
                <a:srgbClr val="000000"/>
              </a:solidFill>
              <a:latin typeface="Noto Sans CJK KR Regular" panose="020B0500000000000000" pitchFamily="34" charset="-128"/>
              <a:ea typeface="Noto Sans CJK KR Regular" panose="020B0500000000000000" pitchFamily="34" charset="-128"/>
            </a:endParaRPr>
          </a:p>
        </p:txBody>
      </p:sp>
      <p:sp>
        <p:nvSpPr>
          <p:cNvPr id="15" name="TextBox 27">
            <a:extLst>
              <a:ext uri="{FF2B5EF4-FFF2-40B4-BE49-F238E27FC236}">
                <a16:creationId xmlns:a16="http://schemas.microsoft.com/office/drawing/2014/main" id="{00B78485-C962-3C9B-54B2-4486D27A778C}"/>
              </a:ext>
            </a:extLst>
          </p:cNvPr>
          <p:cNvSpPr txBox="1"/>
          <p:nvPr/>
        </p:nvSpPr>
        <p:spPr>
          <a:xfrm>
            <a:off x="1524000" y="3810000"/>
            <a:ext cx="4343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2800" u="none" strike="noStrike" dirty="0">
                <a:ea typeface="Noto Sans KR Medium" panose="020B0200000000000000" pitchFamily="50" charset="-127"/>
              </a:rPr>
              <a:t>딸기 영역 검출 </a:t>
            </a:r>
            <a:r>
              <a:rPr lang="en-US" altLang="ko-KR" sz="2800" u="none" strike="noStrike" dirty="0">
                <a:ea typeface="Noto Sans KR Medium" panose="020B0200000000000000" pitchFamily="50" charset="-127"/>
              </a:rPr>
              <a:t>(</a:t>
            </a:r>
            <a:r>
              <a:rPr lang="en-US" altLang="ko-KR" sz="2800" dirty="0" err="1">
                <a:ea typeface="Noto Sans KR Medium" panose="020B0200000000000000" pitchFamily="50" charset="-127"/>
              </a:rPr>
              <a:t>BinaryMask</a:t>
            </a:r>
            <a:r>
              <a:rPr lang="en-US" altLang="ko-KR" sz="2800" dirty="0">
                <a:ea typeface="Noto Sans KR Medium" panose="020B0200000000000000" pitchFamily="50" charset="-127"/>
              </a:rPr>
              <a:t>)</a:t>
            </a:r>
            <a:endParaRPr lang="ko-KR" sz="2800" u="none" strike="noStrike" dirty="0">
              <a:ea typeface="Noto Sans KR Medium" panose="020B0200000000000000" pitchFamily="50" charset="-127"/>
            </a:endParaRP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A471E1E3-59E9-95DB-C2AD-2EA96E41003F}"/>
              </a:ext>
            </a:extLst>
          </p:cNvPr>
          <p:cNvSpPr txBox="1"/>
          <p:nvPr/>
        </p:nvSpPr>
        <p:spPr>
          <a:xfrm>
            <a:off x="1016000" y="1109768"/>
            <a:ext cx="4089400" cy="571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ko-KR" altLang="en-US" sz="3200" u="none" strike="noStrike" dirty="0">
                <a:solidFill>
                  <a:schemeClr val="bg1">
                    <a:lumMod val="50000"/>
                  </a:schemeClr>
                </a:solidFill>
                <a:ea typeface="Noto Sans KR Medium" panose="020B0200000000000000" pitchFamily="50" charset="-127"/>
              </a:rPr>
              <a:t>탐지 파트</a:t>
            </a:r>
            <a:endParaRPr lang="ko-KR" sz="3200" u="none" strike="noStrike" dirty="0">
              <a:solidFill>
                <a:schemeClr val="bg1">
                  <a:lumMod val="50000"/>
                </a:schemeClr>
              </a:solidFill>
              <a:ea typeface="Noto Sans KR Medium" panose="020B02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9B5B3B7-C40D-31BB-FD38-196A56D0CD78}"/>
              </a:ext>
            </a:extLst>
          </p:cNvPr>
          <p:cNvSpPr/>
          <p:nvPr/>
        </p:nvSpPr>
        <p:spPr>
          <a:xfrm>
            <a:off x="609600" y="995468"/>
            <a:ext cx="190500" cy="6858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63AC27A-ECDA-780A-AA79-A1E56957AEA0}"/>
              </a:ext>
            </a:extLst>
          </p:cNvPr>
          <p:cNvGrpSpPr/>
          <p:nvPr/>
        </p:nvGrpSpPr>
        <p:grpSpPr>
          <a:xfrm>
            <a:off x="8839200" y="2171700"/>
            <a:ext cx="8456614" cy="6837466"/>
            <a:chOff x="8839200" y="2171700"/>
            <a:chExt cx="8456614" cy="6837466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542AD0AE-496F-0BC3-5DDD-85CFB239FFEF}"/>
                </a:ext>
              </a:extLst>
            </p:cNvPr>
            <p:cNvGrpSpPr/>
            <p:nvPr/>
          </p:nvGrpSpPr>
          <p:grpSpPr>
            <a:xfrm>
              <a:off x="8839200" y="2171700"/>
              <a:ext cx="8456614" cy="6837466"/>
              <a:chOff x="8763000" y="1866900"/>
              <a:chExt cx="8456614" cy="6837466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F9F97602-A002-5956-AB05-44379E56AFDE}"/>
                  </a:ext>
                </a:extLst>
              </p:cNvPr>
              <p:cNvGrpSpPr/>
              <p:nvPr/>
            </p:nvGrpSpPr>
            <p:grpSpPr>
              <a:xfrm>
                <a:off x="8763000" y="1866900"/>
                <a:ext cx="3588946" cy="6837466"/>
                <a:chOff x="10787454" y="1409407"/>
                <a:chExt cx="3588946" cy="6837466"/>
              </a:xfrm>
            </p:grpSpPr>
            <p:cxnSp>
              <p:nvCxnSpPr>
                <p:cNvPr id="75" name="Google Shape;109;p14">
                  <a:extLst>
                    <a:ext uri="{FF2B5EF4-FFF2-40B4-BE49-F238E27FC236}">
                      <a16:creationId xmlns:a16="http://schemas.microsoft.com/office/drawing/2014/main" id="{D079DC17-D355-A635-5C68-B19B77BC59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2214643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>
                  <a:extLst>
                    <a:ext uri="{FF2B5EF4-FFF2-40B4-BE49-F238E27FC236}">
                      <a16:creationId xmlns:a16="http://schemas.microsoft.com/office/drawing/2014/main" id="{3B3B4FB9-8FB9-0397-80EE-3090DE69F435}"/>
                    </a:ext>
                  </a:extLst>
                </p:cNvPr>
                <p:cNvGrpSpPr/>
                <p:nvPr/>
              </p:nvGrpSpPr>
              <p:grpSpPr>
                <a:xfrm>
                  <a:off x="10787454" y="1409407"/>
                  <a:ext cx="3588946" cy="805236"/>
                  <a:chOff x="11574854" y="1463143"/>
                  <a:chExt cx="3588946" cy="805236"/>
                </a:xfrm>
              </p:grpSpPr>
              <p:sp>
                <p:nvSpPr>
                  <p:cNvPr id="96" name="모서리가 둥근 직사각형 95">
                    <a:extLst>
                      <a:ext uri="{FF2B5EF4-FFF2-40B4-BE49-F238E27FC236}">
                        <a16:creationId xmlns:a16="http://schemas.microsoft.com/office/drawing/2014/main" id="{B9F89821-293A-AEDE-9B4C-99005D13CB24}"/>
                      </a:ext>
                    </a:extLst>
                  </p:cNvPr>
                  <p:cNvSpPr/>
                  <p:nvPr/>
                </p:nvSpPr>
                <p:spPr>
                  <a:xfrm>
                    <a:off x="11574854" y="1463143"/>
                    <a:ext cx="3588946" cy="805236"/>
                  </a:xfrm>
                  <a:prstGeom prst="round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AB6D00D9-AF7A-3CF3-DF9B-33DBF3C431FA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7025" y="1681095"/>
                    <a:ext cx="2684604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ko-Kore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RGB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이미지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,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Depth </a:t>
                    </a:r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입력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84B052EE-ABED-F8A0-B582-11A6CAFD3617}"/>
                    </a:ext>
                  </a:extLst>
                </p:cNvPr>
                <p:cNvSpPr/>
                <p:nvPr/>
              </p:nvSpPr>
              <p:spPr>
                <a:xfrm>
                  <a:off x="10787454" y="2669648"/>
                  <a:ext cx="3576770" cy="751441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D0D0156-1AC9-5C38-9F94-F1F14337336B}"/>
                    </a:ext>
                  </a:extLst>
                </p:cNvPr>
                <p:cNvSpPr txBox="1"/>
                <p:nvPr/>
              </p:nvSpPr>
              <p:spPr>
                <a:xfrm>
                  <a:off x="11671949" y="2860702"/>
                  <a:ext cx="18077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딸기 검출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(</a:t>
                  </a:r>
                  <a:r>
                    <a:rPr kumimoji="1" lang="en-US" altLang="ko-KR" dirty="0" err="1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bbox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)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79" name="Google Shape;109;p14">
                  <a:extLst>
                    <a:ext uri="{FF2B5EF4-FFF2-40B4-BE49-F238E27FC236}">
                      <a16:creationId xmlns:a16="http://schemas.microsoft.com/office/drawing/2014/main" id="{457DB604-96E7-1833-5036-82F94EA369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3421089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246D33FF-3121-6B1D-0725-B94AB73E47B9}"/>
                    </a:ext>
                  </a:extLst>
                </p:cNvPr>
                <p:cNvGrpSpPr/>
                <p:nvPr/>
              </p:nvGrpSpPr>
              <p:grpSpPr>
                <a:xfrm>
                  <a:off x="10787454" y="3876094"/>
                  <a:ext cx="3576770" cy="751441"/>
                  <a:chOff x="10787454" y="3876094"/>
                  <a:chExt cx="3576770" cy="751441"/>
                </a:xfrm>
              </p:grpSpPr>
              <p:sp>
                <p:nvSpPr>
                  <p:cNvPr id="94" name="직사각형 93">
                    <a:extLst>
                      <a:ext uri="{FF2B5EF4-FFF2-40B4-BE49-F238E27FC236}">
                        <a16:creationId xmlns:a16="http://schemas.microsoft.com/office/drawing/2014/main" id="{36D8C9CD-3DC1-6F73-17A2-6B8334E3E676}"/>
                      </a:ext>
                    </a:extLst>
                  </p:cNvPr>
                  <p:cNvSpPr/>
                  <p:nvPr/>
                </p:nvSpPr>
                <p:spPr>
                  <a:xfrm>
                    <a:off x="10787454" y="3876094"/>
                    <a:ext cx="3576770" cy="751441"/>
                  </a:xfrm>
                  <a:prstGeom prst="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/>
                  </a:p>
                </p:txBody>
              </p: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C0760ADD-3E1E-30FD-2C0A-DF9E9F701BF6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0126" y="4067148"/>
                    <a:ext cx="295142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딸기 영역 검출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 (</a:t>
                    </a:r>
                    <a:r>
                      <a:rPr kumimoji="1" lang="en-US" altLang="ko-KR" dirty="0" err="1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BinaryMask</a:t>
                    </a:r>
                    <a:r>
                      <a:rPr kumimoji="1" lang="en-US" altLang="ko-KR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)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1" name="Google Shape;109;p14">
                  <a:extLst>
                    <a:ext uri="{FF2B5EF4-FFF2-40B4-BE49-F238E27FC236}">
                      <a16:creationId xmlns:a16="http://schemas.microsoft.com/office/drawing/2014/main" id="{FCD1F1E9-E18D-CC1B-2EED-17059AFD1E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4627535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153FFFB2-1CA6-C708-CE5D-9E069B7C258C}"/>
                    </a:ext>
                  </a:extLst>
                </p:cNvPr>
                <p:cNvSpPr/>
                <p:nvPr/>
              </p:nvSpPr>
              <p:spPr>
                <a:xfrm>
                  <a:off x="10787454" y="5082540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2BCB724-5037-6DCA-3BA3-AF81D36C1F4F}"/>
                    </a:ext>
                  </a:extLst>
                </p:cNvPr>
                <p:cNvSpPr txBox="1"/>
                <p:nvPr/>
              </p:nvSpPr>
              <p:spPr>
                <a:xfrm>
                  <a:off x="11455231" y="5273594"/>
                  <a:ext cx="22412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 딸기 별 </a:t>
                  </a:r>
                  <a:r>
                    <a:rPr kumimoji="1" lang="en-US" altLang="ko-KR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Mask 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분리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  <p:cxnSp>
              <p:nvCxnSpPr>
                <p:cNvPr id="84" name="Google Shape;109;p14">
                  <a:extLst>
                    <a:ext uri="{FF2B5EF4-FFF2-40B4-BE49-F238E27FC236}">
                      <a16:creationId xmlns:a16="http://schemas.microsoft.com/office/drawing/2014/main" id="{E6B9D7E5-7C22-B7EF-E197-4A6C0D7E8E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5833981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id="{E82405CB-E1C7-F150-44AB-3B8D698311C3}"/>
                    </a:ext>
                  </a:extLst>
                </p:cNvPr>
                <p:cNvGrpSpPr/>
                <p:nvPr/>
              </p:nvGrpSpPr>
              <p:grpSpPr>
                <a:xfrm>
                  <a:off x="10787454" y="6288986"/>
                  <a:ext cx="3576770" cy="1766832"/>
                  <a:chOff x="10787454" y="6288986"/>
                  <a:chExt cx="3576770" cy="1766832"/>
                </a:xfrm>
              </p:grpSpPr>
              <p:sp>
                <p:nvSpPr>
                  <p:cNvPr id="92" name="직사각형 91">
                    <a:extLst>
                      <a:ext uri="{FF2B5EF4-FFF2-40B4-BE49-F238E27FC236}">
                        <a16:creationId xmlns:a16="http://schemas.microsoft.com/office/drawing/2014/main" id="{D6668795-3F9D-79C3-83A3-0A3912088673}"/>
                      </a:ext>
                    </a:extLst>
                  </p:cNvPr>
                  <p:cNvSpPr/>
                  <p:nvPr/>
                </p:nvSpPr>
                <p:spPr>
                  <a:xfrm>
                    <a:off x="10787454" y="6288986"/>
                    <a:ext cx="3576770" cy="751441"/>
                  </a:xfrm>
                  <a:prstGeom prst="rect">
                    <a:avLst/>
                  </a:prstGeom>
                  <a:noFill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ko-Kore-KR" altLang="en-US" dirty="0"/>
                  </a:p>
                </p:txBody>
              </p:sp>
              <p:sp>
                <p:nvSpPr>
                  <p:cNvPr id="93" name="TextBox 92">
                    <a:extLst>
                      <a:ext uri="{FF2B5EF4-FFF2-40B4-BE49-F238E27FC236}">
                        <a16:creationId xmlns:a16="http://schemas.microsoft.com/office/drawing/2014/main" id="{B3F140CE-E92D-B460-D25E-B65EF9DB1B53}"/>
                      </a:ext>
                    </a:extLst>
                  </p:cNvPr>
                  <p:cNvSpPr txBox="1"/>
                  <p:nvPr/>
                </p:nvSpPr>
                <p:spPr>
                  <a:xfrm>
                    <a:off x="11932896" y="7686486"/>
                    <a:ext cx="128588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ko-KR" altLang="en-US" dirty="0">
                        <a:latin typeface="Noto Sans CJK KR Regular" panose="020B0500000000000000" pitchFamily="34" charset="-128"/>
                        <a:ea typeface="Noto Sans CJK KR Regular" panose="020B0500000000000000" pitchFamily="34" charset="-128"/>
                      </a:rPr>
                      <a:t>숙성도 분류</a:t>
                    </a:r>
                    <a:endPara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endParaRPr>
                  </a:p>
                </p:txBody>
              </p:sp>
            </p:grpSp>
            <p:cxnSp>
              <p:nvCxnSpPr>
                <p:cNvPr id="86" name="Google Shape;109;p14">
                  <a:extLst>
                    <a:ext uri="{FF2B5EF4-FFF2-40B4-BE49-F238E27FC236}">
                      <a16:creationId xmlns:a16="http://schemas.microsoft.com/office/drawing/2014/main" id="{9C079982-192E-9927-E127-4B1AF23341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581927" y="7040427"/>
                  <a:ext cx="0" cy="450854"/>
                </a:xfrm>
                <a:prstGeom prst="straightConnector1">
                  <a:avLst/>
                </a:prstGeom>
                <a:ln w="38100">
                  <a:headEnd type="none" w="med" len="med"/>
                  <a:tailEnd type="triangl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7" name="직사각형 86">
                  <a:extLst>
                    <a:ext uri="{FF2B5EF4-FFF2-40B4-BE49-F238E27FC236}">
                      <a16:creationId xmlns:a16="http://schemas.microsoft.com/office/drawing/2014/main" id="{FC90B69D-CA0F-81DD-8A84-9EF5468F801B}"/>
                    </a:ext>
                  </a:extLst>
                </p:cNvPr>
                <p:cNvSpPr/>
                <p:nvPr/>
              </p:nvSpPr>
              <p:spPr>
                <a:xfrm>
                  <a:off x="10787454" y="7495432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</p:grpSp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0C18C7E0-B25E-458E-830D-EFC0E6110F16}"/>
                  </a:ext>
                </a:extLst>
              </p:cNvPr>
              <p:cNvGrpSpPr/>
              <p:nvPr/>
            </p:nvGrpSpPr>
            <p:grpSpPr>
              <a:xfrm>
                <a:off x="13642844" y="3127141"/>
                <a:ext cx="3576770" cy="1766832"/>
                <a:chOff x="13639800" y="3127141"/>
                <a:chExt cx="3576770" cy="1766832"/>
              </a:xfrm>
              <a:noFill/>
            </p:grpSpPr>
            <p:sp>
              <p:nvSpPr>
                <p:cNvPr id="73" name="직사각형 72">
                  <a:extLst>
                    <a:ext uri="{FF2B5EF4-FFF2-40B4-BE49-F238E27FC236}">
                      <a16:creationId xmlns:a16="http://schemas.microsoft.com/office/drawing/2014/main" id="{742F54F9-B796-0298-748B-4F9E0B17C50B}"/>
                    </a:ext>
                  </a:extLst>
                </p:cNvPr>
                <p:cNvSpPr/>
                <p:nvPr/>
              </p:nvSpPr>
              <p:spPr>
                <a:xfrm>
                  <a:off x="13639800" y="3127141"/>
                  <a:ext cx="3576770" cy="751441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 dirty="0"/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F6FD0B1-7511-8EE3-26F5-84013F23C3A8}"/>
                    </a:ext>
                  </a:extLst>
                </p:cNvPr>
                <p:cNvSpPr txBox="1"/>
                <p:nvPr/>
              </p:nvSpPr>
              <p:spPr>
                <a:xfrm>
                  <a:off x="14879833" y="4524641"/>
                  <a:ext cx="1096705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각도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추정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16" name="꺾인 연결선[E] 15">
                <a:extLst>
                  <a:ext uri="{FF2B5EF4-FFF2-40B4-BE49-F238E27FC236}">
                    <a16:creationId xmlns:a16="http://schemas.microsoft.com/office/drawing/2014/main" id="{EAD2300B-65AE-8FFB-C8D2-AA843C3126A0}"/>
                  </a:ext>
                </a:extLst>
              </p:cNvPr>
              <p:cNvCxnSpPr>
                <a:cxnSpLocks/>
                <a:stCxn id="87" idx="3"/>
                <a:endCxn id="73" idx="1"/>
              </p:cNvCxnSpPr>
              <p:nvPr/>
            </p:nvCxnSpPr>
            <p:spPr>
              <a:xfrm flipV="1">
                <a:off x="12339770" y="3502862"/>
                <a:ext cx="1303074" cy="4825784"/>
              </a:xfrm>
              <a:prstGeom prst="bentConnector3">
                <a:avLst/>
              </a:prstGeom>
              <a:ln w="317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oogle Shape;109;p14">
                <a:extLst>
                  <a:ext uri="{FF2B5EF4-FFF2-40B4-BE49-F238E27FC236}">
                    <a16:creationId xmlns:a16="http://schemas.microsoft.com/office/drawing/2014/main" id="{0E56E82D-001B-1332-F4B3-5E2098A7FD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3878582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1715518-39ED-3F40-A892-00532222B633}"/>
                  </a:ext>
                </a:extLst>
              </p:cNvPr>
              <p:cNvGrpSpPr/>
              <p:nvPr/>
            </p:nvGrpSpPr>
            <p:grpSpPr>
              <a:xfrm>
                <a:off x="13642844" y="4333587"/>
                <a:ext cx="3576770" cy="1766832"/>
                <a:chOff x="13642844" y="4333587"/>
                <a:chExt cx="3576770" cy="1766832"/>
              </a:xfrm>
            </p:grpSpPr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52DDC83C-B9D1-195F-6255-2860C4257F53}"/>
                    </a:ext>
                  </a:extLst>
                </p:cNvPr>
                <p:cNvSpPr/>
                <p:nvPr/>
              </p:nvSpPr>
              <p:spPr>
                <a:xfrm>
                  <a:off x="13642844" y="4333587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207EED81-C169-A20D-9F10-1C51F222594B}"/>
                    </a:ext>
                  </a:extLst>
                </p:cNvPr>
                <p:cNvSpPr txBox="1"/>
                <p:nvPr/>
              </p:nvSpPr>
              <p:spPr>
                <a:xfrm>
                  <a:off x="14392374" y="5731087"/>
                  <a:ext cx="207771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 지점 좌표 결정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1" name="Google Shape;109;p14">
                <a:extLst>
                  <a:ext uri="{FF2B5EF4-FFF2-40B4-BE49-F238E27FC236}">
                    <a16:creationId xmlns:a16="http://schemas.microsoft.com/office/drawing/2014/main" id="{AC9AC15D-6EBD-F661-9014-EC7963BCBB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40361" y="5085028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466F6F94-E5FD-2A16-2B24-7E0C9F35A543}"/>
                  </a:ext>
                </a:extLst>
              </p:cNvPr>
              <p:cNvGrpSpPr/>
              <p:nvPr/>
            </p:nvGrpSpPr>
            <p:grpSpPr>
              <a:xfrm>
                <a:off x="9777476" y="5540033"/>
                <a:ext cx="7442138" cy="1766832"/>
                <a:chOff x="9777476" y="5540033"/>
                <a:chExt cx="7442138" cy="1766832"/>
              </a:xfrm>
            </p:grpSpPr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0FBAC4CA-CB2A-2633-AEBE-10B6FAC58A30}"/>
                    </a:ext>
                  </a:extLst>
                </p:cNvPr>
                <p:cNvSpPr/>
                <p:nvPr/>
              </p:nvSpPr>
              <p:spPr>
                <a:xfrm>
                  <a:off x="13642844" y="5540033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51505485-087A-6690-6834-D168425946F6}"/>
                    </a:ext>
                  </a:extLst>
                </p:cNvPr>
                <p:cNvSpPr txBox="1"/>
                <p:nvPr/>
              </p:nvSpPr>
              <p:spPr>
                <a:xfrm>
                  <a:off x="9777476" y="6937533"/>
                  <a:ext cx="154781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수확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순서 정렬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3" name="Google Shape;109;p14">
                <a:extLst>
                  <a:ext uri="{FF2B5EF4-FFF2-40B4-BE49-F238E27FC236}">
                    <a16:creationId xmlns:a16="http://schemas.microsoft.com/office/drawing/2014/main" id="{8049D999-A52E-12B3-7756-EBAD7E97C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31229" y="6291474"/>
                <a:ext cx="0" cy="450854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0D50F70-F543-C49A-765B-E3C19998473F}"/>
                  </a:ext>
                </a:extLst>
              </p:cNvPr>
              <p:cNvGrpSpPr/>
              <p:nvPr/>
            </p:nvGrpSpPr>
            <p:grpSpPr>
              <a:xfrm>
                <a:off x="13642844" y="6751655"/>
                <a:ext cx="3576770" cy="751441"/>
                <a:chOff x="13642844" y="6751655"/>
                <a:chExt cx="3576770" cy="751441"/>
              </a:xfrm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6383D3DB-2B17-B4F4-D1E4-9BE2D0EC559F}"/>
                    </a:ext>
                  </a:extLst>
                </p:cNvPr>
                <p:cNvSpPr/>
                <p:nvPr/>
              </p:nvSpPr>
              <p:spPr>
                <a:xfrm>
                  <a:off x="13642844" y="6751655"/>
                  <a:ext cx="3576770" cy="751441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3E3B4A76-6DD7-00B2-D9BE-093CF9603BC5}"/>
                    </a:ext>
                  </a:extLst>
                </p:cNvPr>
                <p:cNvSpPr txBox="1"/>
                <p:nvPr/>
              </p:nvSpPr>
              <p:spPr>
                <a:xfrm>
                  <a:off x="14420555" y="6942709"/>
                  <a:ext cx="202743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ore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로봇팔로</a:t>
                  </a:r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 좌표 전달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  <p:cxnSp>
            <p:nvCxnSpPr>
              <p:cNvPr id="25" name="Google Shape;109;p14">
                <a:extLst>
                  <a:ext uri="{FF2B5EF4-FFF2-40B4-BE49-F238E27FC236}">
                    <a16:creationId xmlns:a16="http://schemas.microsoft.com/office/drawing/2014/main" id="{B0A964B5-D08A-E070-3496-DE79ED795BBD}"/>
                  </a:ext>
                </a:extLst>
              </p:cNvPr>
              <p:cNvCxnSpPr>
                <a:cxnSpLocks/>
                <a:stCxn id="49" idx="2"/>
              </p:cNvCxnSpPr>
              <p:nvPr/>
            </p:nvCxnSpPr>
            <p:spPr>
              <a:xfrm>
                <a:off x="15431229" y="7503096"/>
                <a:ext cx="0" cy="377258"/>
              </a:xfrm>
              <a:prstGeom prst="straightConnector1">
                <a:avLst/>
              </a:prstGeom>
              <a:ln w="38100"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9EEE35A3-D6A1-FB8F-AE5C-FC253EC1830B}"/>
                  </a:ext>
                </a:extLst>
              </p:cNvPr>
              <p:cNvGrpSpPr/>
              <p:nvPr/>
            </p:nvGrpSpPr>
            <p:grpSpPr>
              <a:xfrm>
                <a:off x="14250137" y="7886700"/>
                <a:ext cx="2437663" cy="751441"/>
                <a:chOff x="14250137" y="7973459"/>
                <a:chExt cx="2437663" cy="751441"/>
              </a:xfrm>
            </p:grpSpPr>
            <p:sp>
              <p:nvSpPr>
                <p:cNvPr id="30" name="타원 29">
                  <a:extLst>
                    <a:ext uri="{FF2B5EF4-FFF2-40B4-BE49-F238E27FC236}">
                      <a16:creationId xmlns:a16="http://schemas.microsoft.com/office/drawing/2014/main" id="{DB2D032F-7684-A6A9-3958-4EE0819BCAC9}"/>
                    </a:ext>
                  </a:extLst>
                </p:cNvPr>
                <p:cNvSpPr/>
                <p:nvPr/>
              </p:nvSpPr>
              <p:spPr>
                <a:xfrm>
                  <a:off x="14250137" y="7973459"/>
                  <a:ext cx="2437663" cy="751441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ore-KR" alt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4790981-7840-359D-E602-FC0B838EE1F7}"/>
                    </a:ext>
                  </a:extLst>
                </p:cNvPr>
                <p:cNvSpPr txBox="1"/>
                <p:nvPr/>
              </p:nvSpPr>
              <p:spPr>
                <a:xfrm>
                  <a:off x="14687933" y="8164513"/>
                  <a:ext cx="156207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ko-KR" altLang="en-US" dirty="0">
                      <a:latin typeface="Noto Sans CJK KR Regular" panose="020B0500000000000000" pitchFamily="34" charset="-128"/>
                      <a:ea typeface="Noto Sans CJK KR Regular" panose="020B0500000000000000" pitchFamily="34" charset="-128"/>
                    </a:rPr>
                    <a:t>탐지 파트 종료</a:t>
                  </a:r>
                  <a:endParaRPr kumimoji="1" lang="ko-Kore-KR" altLang="en-US" dirty="0">
                    <a:latin typeface="Noto Sans CJK KR Regular" panose="020B0500000000000000" pitchFamily="34" charset="-128"/>
                    <a:ea typeface="Noto Sans CJK KR Regular" panose="020B0500000000000000" pitchFamily="34" charset="-128"/>
                  </a:endParaRPr>
                </a:p>
              </p:txBody>
            </p:sp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53D8F25-AF4A-5A52-F66F-2107431D92FA}"/>
                </a:ext>
              </a:extLst>
            </p:cNvPr>
            <p:cNvSpPr txBox="1"/>
            <p:nvPr/>
          </p:nvSpPr>
          <p:spPr>
            <a:xfrm>
              <a:off x="14575220" y="3631168"/>
              <a:ext cx="18077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ko-Kore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가려진</a:t>
              </a:r>
              <a:r>
                <a:rPr kumimoji="1" lang="ko-KR" altLang="en-US" dirty="0">
                  <a:latin typeface="Noto Sans CJK KR Regular" panose="020B0500000000000000" pitchFamily="34" charset="-128"/>
                  <a:ea typeface="Noto Sans CJK KR Regular" panose="020B0500000000000000" pitchFamily="34" charset="-128"/>
                </a:rPr>
                <a:t> 딸기 구분</a:t>
              </a:r>
              <a:endParaRPr kumimoji="1" lang="ko-Kore-KR" altLang="en-US" dirty="0">
                <a:latin typeface="Noto Sans CJK KR Regular" panose="020B0500000000000000" pitchFamily="34" charset="-128"/>
                <a:ea typeface="Noto Sans CJK KR Regular" panose="020B05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6095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4740</TotalTime>
  <Words>1595</Words>
  <Application>Microsoft Office PowerPoint</Application>
  <PresentationFormat>사용자 지정</PresentationFormat>
  <Paragraphs>383</Paragraphs>
  <Slides>52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Arial</vt:lpstr>
      <vt:lpstr>Noto Sans KR Medium</vt:lpstr>
      <vt:lpstr>Noto Sans CJK KR Regular</vt:lpstr>
      <vt:lpstr>Calibri</vt:lpstr>
      <vt:lpstr>Pretendard Regular</vt:lpstr>
      <vt:lpstr>Aptos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DaEun</dc:creator>
  <cp:lastModifiedBy>백민우</cp:lastModifiedBy>
  <cp:revision>146</cp:revision>
  <dcterms:created xsi:type="dcterms:W3CDTF">2006-08-16T00:00:00Z</dcterms:created>
  <dcterms:modified xsi:type="dcterms:W3CDTF">2025-10-29T07:40:45Z</dcterms:modified>
</cp:coreProperties>
</file>